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1"/>
    <p:sldMasterId id="2147484288" r:id="rId2"/>
  </p:sldMasterIdLst>
  <p:notesMasterIdLst>
    <p:notesMasterId r:id="rId18"/>
  </p:notesMasterIdLst>
  <p:handoutMasterIdLst>
    <p:handoutMasterId r:id="rId19"/>
  </p:handoutMasterIdLst>
  <p:sldIdLst>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DA291C"/>
    <a:srgbClr val="959CA0"/>
    <a:srgbClr val="FE8A12"/>
    <a:srgbClr val="F4C65A"/>
    <a:srgbClr val="FFE2C4"/>
    <a:srgbClr val="FEC488"/>
    <a:srgbClr val="7FD1EF"/>
    <a:srgbClr val="A1D794"/>
    <a:srgbClr val="72C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25" autoAdjust="0"/>
  </p:normalViewPr>
  <p:slideViewPr>
    <p:cSldViewPr snapToGrid="0">
      <p:cViewPr varScale="1">
        <p:scale>
          <a:sx n="77" d="100"/>
          <a:sy n="77" d="100"/>
        </p:scale>
        <p:origin x="43" y="16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4984" y="7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s://app.smartsheet.com/b/form/d211756118144cf8a204265b00a264be?elqTrackId=3813550c62a24cb7a3e0eb0060e4277d&amp;elqaid=1251&amp;elqat=2" TargetMode="External"/><Relationship Id="rId2" Type="http://schemas.openxmlformats.org/officeDocument/2006/relationships/hyperlink" Target="https://quintiles.sharepoint.com/:p:/r/sites/MarketingOperationsTeam/_layouts/15/Doc.aspx?sourcedoc=%7B7B7D1106-1E11-46A9-B07D-059DD04B22AB%7D&amp;file=LinkedIn%20intake%20template.pptx&amp;action=edit&amp;mobileredirect=true" TargetMode="External"/><Relationship Id="rId1" Type="http://schemas.openxmlformats.org/officeDocument/2006/relationships/hyperlink" Target="https://quintiles.sharepoint.com/:x:/r/sites/MarketingOperationsTeam/_layouts/15/Doc.aspx?sourcedoc=%7BD24638DD-8A75-4C73-A242-864006A71FBB%7D&amp;file=Google%20Template.xlsx&amp;action=default&amp;mobileredirect=true"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quintiles.sharepoint.com/:p:/r/sites/MarketingOperationsTeam/_layouts/15/Doc.aspx?sourcedoc=%7B7B7D1106-1E11-46A9-B07D-059DD04B22AB%7D&amp;file=LinkedIn%20intake%20template.pptx&amp;action=edit&amp;mobileredirect=true" TargetMode="External"/><Relationship Id="rId2" Type="http://schemas.openxmlformats.org/officeDocument/2006/relationships/hyperlink" Target="https://quintiles.sharepoint.com/:x:/r/sites/MarketingOperationsTeam/_layouts/15/Doc.aspx?sourcedoc=%7BD24638DD-8A75-4C73-A242-864006A71FBB%7D&amp;file=Google%20Template.xlsx&amp;action=default&amp;mobileredirect=true" TargetMode="External"/><Relationship Id="rId1" Type="http://schemas.openxmlformats.org/officeDocument/2006/relationships/hyperlink" Target="https://app.smartsheet.com/b/form/d211756118144cf8a204265b00a264be?elqTrackId=3813550c62a24cb7a3e0eb0060e4277d&amp;elqaid=1251&amp;elqat=2"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4B3927-1474-4B82-9AAB-68B027CFA7E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40667492-3B9A-4808-9B44-2644A4B991D2}">
      <dgm:prSet/>
      <dgm:spPr/>
      <dgm:t>
        <a:bodyPr/>
        <a:lstStyle/>
        <a:p>
          <a:r>
            <a:rPr lang="en-US"/>
            <a:t>New Campaign Request </a:t>
          </a:r>
        </a:p>
      </dgm:t>
    </dgm:pt>
    <dgm:pt modelId="{5265150F-48F8-497A-B496-AC892D819826}" type="parTrans" cxnId="{B0C6AE94-7D9E-43E0-B905-93F5AC804BED}">
      <dgm:prSet/>
      <dgm:spPr/>
      <dgm:t>
        <a:bodyPr/>
        <a:lstStyle/>
        <a:p>
          <a:endParaRPr lang="en-US"/>
        </a:p>
      </dgm:t>
    </dgm:pt>
    <dgm:pt modelId="{73119D4B-37C8-4387-BBE7-8993EE775051}" type="sibTrans" cxnId="{B0C6AE94-7D9E-43E0-B905-93F5AC804BED}">
      <dgm:prSet/>
      <dgm:spPr/>
      <dgm:t>
        <a:bodyPr/>
        <a:lstStyle/>
        <a:p>
          <a:endParaRPr lang="en-US"/>
        </a:p>
      </dgm:t>
    </dgm:pt>
    <dgm:pt modelId="{1EBC4143-2147-45DB-9DB5-E6219EFB3EB8}">
      <dgm:prSet/>
      <dgm:spPr/>
      <dgm:t>
        <a:bodyPr/>
        <a:lstStyle/>
        <a:p>
          <a:r>
            <a:rPr lang="en-US"/>
            <a:t>Kick Off Meeting</a:t>
          </a:r>
        </a:p>
      </dgm:t>
    </dgm:pt>
    <dgm:pt modelId="{47C16E5D-1C1A-42A3-A5C9-CE7B2C3429DF}" type="parTrans" cxnId="{4C2B7414-06FA-44B4-B0DC-7E3AB48CA4C8}">
      <dgm:prSet/>
      <dgm:spPr/>
      <dgm:t>
        <a:bodyPr/>
        <a:lstStyle/>
        <a:p>
          <a:endParaRPr lang="en-US"/>
        </a:p>
      </dgm:t>
    </dgm:pt>
    <dgm:pt modelId="{EA9BBCE5-D013-431A-A5B2-6EF5546ACACA}" type="sibTrans" cxnId="{4C2B7414-06FA-44B4-B0DC-7E3AB48CA4C8}">
      <dgm:prSet/>
      <dgm:spPr/>
      <dgm:t>
        <a:bodyPr/>
        <a:lstStyle/>
        <a:p>
          <a:endParaRPr lang="en-US"/>
        </a:p>
      </dgm:t>
    </dgm:pt>
    <dgm:pt modelId="{717C2B56-7DFE-4B52-92FA-C10BEB80EBE3}">
      <dgm:prSet/>
      <dgm:spPr/>
      <dgm:t>
        <a:bodyPr/>
        <a:lstStyle/>
        <a:p>
          <a:r>
            <a:rPr lang="en-IN"/>
            <a:t>Campaign Setup Initiated</a:t>
          </a:r>
          <a:endParaRPr lang="en-US"/>
        </a:p>
      </dgm:t>
    </dgm:pt>
    <dgm:pt modelId="{F0FF87EE-D624-4E2B-8665-0FC9F4507B28}" type="parTrans" cxnId="{75E8D313-BE93-45AC-97FE-E9C9E76B1EC7}">
      <dgm:prSet/>
      <dgm:spPr/>
      <dgm:t>
        <a:bodyPr/>
        <a:lstStyle/>
        <a:p>
          <a:endParaRPr lang="en-US"/>
        </a:p>
      </dgm:t>
    </dgm:pt>
    <dgm:pt modelId="{F6FC3553-A7F0-4146-B141-5DB85437E42D}" type="sibTrans" cxnId="{75E8D313-BE93-45AC-97FE-E9C9E76B1EC7}">
      <dgm:prSet/>
      <dgm:spPr/>
      <dgm:t>
        <a:bodyPr/>
        <a:lstStyle/>
        <a:p>
          <a:endParaRPr lang="en-US"/>
        </a:p>
      </dgm:t>
    </dgm:pt>
    <dgm:pt modelId="{0816A90F-4DA1-4BDF-B9C2-3F4AEF8C6882}">
      <dgm:prSet/>
      <dgm:spPr/>
      <dgm:t>
        <a:bodyPr/>
        <a:lstStyle/>
        <a:p>
          <a:r>
            <a:rPr lang="en-US"/>
            <a:t>Review with Marketer</a:t>
          </a:r>
        </a:p>
      </dgm:t>
    </dgm:pt>
    <dgm:pt modelId="{E31070BC-FFB2-4F0A-8E4F-E0A4E2A1CDBE}" type="parTrans" cxnId="{F7D064B2-0DF8-4B2C-AB8B-C60A48822AB2}">
      <dgm:prSet/>
      <dgm:spPr/>
      <dgm:t>
        <a:bodyPr/>
        <a:lstStyle/>
        <a:p>
          <a:endParaRPr lang="en-US"/>
        </a:p>
      </dgm:t>
    </dgm:pt>
    <dgm:pt modelId="{8B74998E-DA8B-46AC-8C76-F3CD0462DE74}" type="sibTrans" cxnId="{F7D064B2-0DF8-4B2C-AB8B-C60A48822AB2}">
      <dgm:prSet/>
      <dgm:spPr/>
      <dgm:t>
        <a:bodyPr/>
        <a:lstStyle/>
        <a:p>
          <a:endParaRPr lang="en-US"/>
        </a:p>
      </dgm:t>
    </dgm:pt>
    <dgm:pt modelId="{5D96EA32-605F-4EF3-BE3D-24A98E0821C6}">
      <dgm:prSet/>
      <dgm:spPr/>
      <dgm:t>
        <a:bodyPr/>
        <a:lstStyle/>
        <a:p>
          <a:r>
            <a:rPr lang="en-US"/>
            <a:t>Launch campaign</a:t>
          </a:r>
        </a:p>
      </dgm:t>
    </dgm:pt>
    <dgm:pt modelId="{9656FE4A-E6A5-423A-83FA-EE546846DCAE}" type="parTrans" cxnId="{19AE2E76-06FF-4014-914B-3EA81C25AEAC}">
      <dgm:prSet/>
      <dgm:spPr/>
      <dgm:t>
        <a:bodyPr/>
        <a:lstStyle/>
        <a:p>
          <a:endParaRPr lang="en-US"/>
        </a:p>
      </dgm:t>
    </dgm:pt>
    <dgm:pt modelId="{AC07225F-351F-43CA-BB7A-C762C378271B}" type="sibTrans" cxnId="{19AE2E76-06FF-4014-914B-3EA81C25AEAC}">
      <dgm:prSet/>
      <dgm:spPr/>
      <dgm:t>
        <a:bodyPr/>
        <a:lstStyle/>
        <a:p>
          <a:endParaRPr lang="en-US"/>
        </a:p>
      </dgm:t>
    </dgm:pt>
    <dgm:pt modelId="{F96441C3-04CC-4439-8632-BCCFCEA5DDF1}">
      <dgm:prSet/>
      <dgm:spPr/>
      <dgm:t>
        <a:bodyPr/>
        <a:lstStyle/>
        <a:p>
          <a:r>
            <a:rPr lang="en-IN"/>
            <a:t>Collect basic campaign details (Objective, Duration, Budget etc.)</a:t>
          </a:r>
          <a:endParaRPr lang="en-US"/>
        </a:p>
      </dgm:t>
    </dgm:pt>
    <dgm:pt modelId="{287EE09D-B7FB-4AEF-A8F2-5C24BB673690}" type="parTrans" cxnId="{9DC3ACCA-3410-4B99-A9FF-7E9AE22E98F7}">
      <dgm:prSet/>
      <dgm:spPr/>
      <dgm:t>
        <a:bodyPr/>
        <a:lstStyle/>
        <a:p>
          <a:endParaRPr lang="en-US"/>
        </a:p>
      </dgm:t>
    </dgm:pt>
    <dgm:pt modelId="{DC110D5B-B447-4EB0-8CB6-63D8F8D68EAB}" type="sibTrans" cxnId="{9DC3ACCA-3410-4B99-A9FF-7E9AE22E98F7}">
      <dgm:prSet/>
      <dgm:spPr/>
      <dgm:t>
        <a:bodyPr/>
        <a:lstStyle/>
        <a:p>
          <a:endParaRPr lang="en-US"/>
        </a:p>
      </dgm:t>
    </dgm:pt>
    <dgm:pt modelId="{68798AF0-C790-4CA7-AF06-FCF60241D7E5}">
      <dgm:prSet/>
      <dgm:spPr/>
      <dgm:t>
        <a:bodyPr/>
        <a:lstStyle/>
        <a:p>
          <a:r>
            <a:rPr lang="en-IN"/>
            <a:t>Audience research for LinkedIn</a:t>
          </a:r>
          <a:endParaRPr lang="en-US"/>
        </a:p>
      </dgm:t>
    </dgm:pt>
    <dgm:pt modelId="{E76EE84E-919A-49BE-BE09-1BB13B7B1193}" type="parTrans" cxnId="{64B52F4D-3CFC-4DFA-9D81-F21377C12EBD}">
      <dgm:prSet/>
      <dgm:spPr/>
      <dgm:t>
        <a:bodyPr/>
        <a:lstStyle/>
        <a:p>
          <a:endParaRPr lang="en-US"/>
        </a:p>
      </dgm:t>
    </dgm:pt>
    <dgm:pt modelId="{7290CEFA-AEA1-469D-9A6A-CE8B9D06544D}" type="sibTrans" cxnId="{64B52F4D-3CFC-4DFA-9D81-F21377C12EBD}">
      <dgm:prSet/>
      <dgm:spPr/>
      <dgm:t>
        <a:bodyPr/>
        <a:lstStyle/>
        <a:p>
          <a:endParaRPr lang="en-US"/>
        </a:p>
      </dgm:t>
    </dgm:pt>
    <dgm:pt modelId="{AD03FF88-F391-40AF-8F7D-F07AB91D11D1}">
      <dgm:prSet/>
      <dgm:spPr/>
      <dgm:t>
        <a:bodyPr/>
        <a:lstStyle/>
        <a:p>
          <a:r>
            <a:rPr lang="en-IN"/>
            <a:t>Keywords for Google Ads</a:t>
          </a:r>
          <a:endParaRPr lang="en-US"/>
        </a:p>
      </dgm:t>
    </dgm:pt>
    <dgm:pt modelId="{97F2BA4E-E84C-4497-8D9E-4DD43F26C25D}" type="parTrans" cxnId="{7E637AF1-86A0-4DC8-9F3A-B1DFAE69F0C4}">
      <dgm:prSet/>
      <dgm:spPr/>
      <dgm:t>
        <a:bodyPr/>
        <a:lstStyle/>
        <a:p>
          <a:endParaRPr lang="en-US"/>
        </a:p>
      </dgm:t>
    </dgm:pt>
    <dgm:pt modelId="{E3857C00-3867-4D85-93EE-C1B260B01ED7}" type="sibTrans" cxnId="{7E637AF1-86A0-4DC8-9F3A-B1DFAE69F0C4}">
      <dgm:prSet/>
      <dgm:spPr/>
      <dgm:t>
        <a:bodyPr/>
        <a:lstStyle/>
        <a:p>
          <a:endParaRPr lang="en-US"/>
        </a:p>
      </dgm:t>
    </dgm:pt>
    <dgm:pt modelId="{8F04E2F3-3111-4983-8CBB-C2A470BBDDA7}">
      <dgm:prSet/>
      <dgm:spPr/>
      <dgm:t>
        <a:bodyPr/>
        <a:lstStyle/>
        <a:p>
          <a:r>
            <a:rPr lang="en-IN"/>
            <a:t>Ad creative setup</a:t>
          </a:r>
          <a:endParaRPr lang="en-US"/>
        </a:p>
      </dgm:t>
    </dgm:pt>
    <dgm:pt modelId="{04B24ACC-72F9-457F-9A55-B626E92CDD5C}" type="parTrans" cxnId="{0E93BF8D-FAAF-49C8-916B-8DDEA549E848}">
      <dgm:prSet/>
      <dgm:spPr/>
      <dgm:t>
        <a:bodyPr/>
        <a:lstStyle/>
        <a:p>
          <a:endParaRPr lang="en-US"/>
        </a:p>
      </dgm:t>
    </dgm:pt>
    <dgm:pt modelId="{410C6976-7CDD-44B5-84C8-19FCBAFA19D4}" type="sibTrans" cxnId="{0E93BF8D-FAAF-49C8-916B-8DDEA549E848}">
      <dgm:prSet/>
      <dgm:spPr/>
      <dgm:t>
        <a:bodyPr/>
        <a:lstStyle/>
        <a:p>
          <a:endParaRPr lang="en-US"/>
        </a:p>
      </dgm:t>
    </dgm:pt>
    <dgm:pt modelId="{4B26F860-5DC8-4A1E-933F-E6493FDAF8C0}">
      <dgm:prSet/>
      <dgm:spPr/>
      <dgm:t>
        <a:bodyPr/>
        <a:lstStyle/>
        <a:p>
          <a:r>
            <a:rPr lang="en-IN"/>
            <a:t>Form setup</a:t>
          </a:r>
          <a:endParaRPr lang="en-US"/>
        </a:p>
      </dgm:t>
    </dgm:pt>
    <dgm:pt modelId="{1505A04F-2FD7-4321-974D-F43C8E4BAB82}" type="parTrans" cxnId="{E7C0BE26-703C-4B85-86CF-80A5E75DE43F}">
      <dgm:prSet/>
      <dgm:spPr/>
      <dgm:t>
        <a:bodyPr/>
        <a:lstStyle/>
        <a:p>
          <a:endParaRPr lang="en-US"/>
        </a:p>
      </dgm:t>
    </dgm:pt>
    <dgm:pt modelId="{2515A4B4-ED58-4879-BB4D-B48DDD19A63E}" type="sibTrans" cxnId="{E7C0BE26-703C-4B85-86CF-80A5E75DE43F}">
      <dgm:prSet/>
      <dgm:spPr/>
      <dgm:t>
        <a:bodyPr/>
        <a:lstStyle/>
        <a:p>
          <a:endParaRPr lang="en-US"/>
        </a:p>
      </dgm:t>
    </dgm:pt>
    <dgm:pt modelId="{77506DF5-0DF4-4C95-89B5-D47FA0707181}">
      <dgm:prSet/>
      <dgm:spPr/>
      <dgm:t>
        <a:bodyPr/>
        <a:lstStyle/>
        <a:p>
          <a:r>
            <a:rPr lang="en-IN"/>
            <a:t>Share previews for approval</a:t>
          </a:r>
          <a:endParaRPr lang="en-US"/>
        </a:p>
      </dgm:t>
    </dgm:pt>
    <dgm:pt modelId="{7970C798-6796-490B-9F93-A92BD9293314}" type="parTrans" cxnId="{EF71275D-D071-4810-B670-9CC7D76A0B03}">
      <dgm:prSet/>
      <dgm:spPr/>
      <dgm:t>
        <a:bodyPr/>
        <a:lstStyle/>
        <a:p>
          <a:endParaRPr lang="en-US"/>
        </a:p>
      </dgm:t>
    </dgm:pt>
    <dgm:pt modelId="{765CB216-B9D8-4940-9F15-24CF5B64812B}" type="sibTrans" cxnId="{EF71275D-D071-4810-B670-9CC7D76A0B03}">
      <dgm:prSet/>
      <dgm:spPr/>
      <dgm:t>
        <a:bodyPr/>
        <a:lstStyle/>
        <a:p>
          <a:endParaRPr lang="en-US"/>
        </a:p>
      </dgm:t>
    </dgm:pt>
    <dgm:pt modelId="{7FC1DA03-5294-4832-BEF2-5D639AFEBD01}">
      <dgm:prSet/>
      <dgm:spPr/>
      <dgm:t>
        <a:bodyPr/>
        <a:lstStyle/>
        <a:p>
          <a:r>
            <a:rPr lang="en-IN"/>
            <a:t>Adjust ad creatives and audiences based on feedback </a:t>
          </a:r>
          <a:endParaRPr lang="en-US"/>
        </a:p>
      </dgm:t>
    </dgm:pt>
    <dgm:pt modelId="{FDA8C3EE-FB87-469D-A9D8-36F47886CBE3}" type="parTrans" cxnId="{513A9A1C-43A2-4BD8-B16B-0F6561C84AA1}">
      <dgm:prSet/>
      <dgm:spPr/>
      <dgm:t>
        <a:bodyPr/>
        <a:lstStyle/>
        <a:p>
          <a:endParaRPr lang="en-US"/>
        </a:p>
      </dgm:t>
    </dgm:pt>
    <dgm:pt modelId="{B4175688-249A-481C-86FE-4B6A8897E1E5}" type="sibTrans" cxnId="{513A9A1C-43A2-4BD8-B16B-0F6561C84AA1}">
      <dgm:prSet/>
      <dgm:spPr/>
      <dgm:t>
        <a:bodyPr/>
        <a:lstStyle/>
        <a:p>
          <a:endParaRPr lang="en-US"/>
        </a:p>
      </dgm:t>
    </dgm:pt>
    <dgm:pt modelId="{6A3A05CB-2385-4B4D-87F1-F3C164446FDA}">
      <dgm:prSet/>
      <dgm:spPr/>
      <dgm:t>
        <a:bodyPr/>
        <a:lstStyle/>
        <a:p>
          <a:r>
            <a:rPr lang="en-US"/>
            <a:t>Continuous monitoring and adjustments of campaign post-launch</a:t>
          </a:r>
        </a:p>
      </dgm:t>
    </dgm:pt>
    <dgm:pt modelId="{1996FF85-803C-4C6C-98AA-936862293702}" type="parTrans" cxnId="{C76B6C69-3F13-48C4-8216-09938B808590}">
      <dgm:prSet/>
      <dgm:spPr/>
      <dgm:t>
        <a:bodyPr/>
        <a:lstStyle/>
        <a:p>
          <a:endParaRPr lang="en-US"/>
        </a:p>
      </dgm:t>
    </dgm:pt>
    <dgm:pt modelId="{91A9C0F1-455B-4199-ABD9-4042CF274363}" type="sibTrans" cxnId="{C76B6C69-3F13-48C4-8216-09938B808590}">
      <dgm:prSet/>
      <dgm:spPr/>
      <dgm:t>
        <a:bodyPr/>
        <a:lstStyle/>
        <a:p>
          <a:endParaRPr lang="en-US"/>
        </a:p>
      </dgm:t>
    </dgm:pt>
    <dgm:pt modelId="{33D4EB0A-1359-4C3A-A460-9E0248D4E9FF}">
      <dgm:prSet/>
      <dgm:spPr/>
      <dgm:t>
        <a:bodyPr/>
        <a:lstStyle/>
        <a:p>
          <a:r>
            <a:rPr lang="en-IN"/>
            <a:t>Campaign Team shares campaign template:</a:t>
          </a:r>
          <a:br>
            <a:rPr lang="en-IN"/>
          </a:br>
          <a:r>
            <a:rPr lang="en-IN">
              <a:hlinkClick xmlns:r="http://schemas.openxmlformats.org/officeDocument/2006/relationships" r:id="rId1"/>
            </a:rPr>
            <a:t>Google</a:t>
          </a:r>
          <a:br>
            <a:rPr lang="en-IN"/>
          </a:br>
          <a:r>
            <a:rPr lang="en-IN">
              <a:hlinkClick xmlns:r="http://schemas.openxmlformats.org/officeDocument/2006/relationships" r:id="rId2"/>
            </a:rPr>
            <a:t>LinkedIn</a:t>
          </a:r>
          <a:endParaRPr lang="en-US"/>
        </a:p>
      </dgm:t>
    </dgm:pt>
    <dgm:pt modelId="{8161FD16-B97E-4D16-A392-6B0EE54C50F5}" type="parTrans" cxnId="{1583AA32-7A7F-4CC8-881E-EF3854ED7C30}">
      <dgm:prSet/>
      <dgm:spPr/>
      <dgm:t>
        <a:bodyPr/>
        <a:lstStyle/>
        <a:p>
          <a:endParaRPr lang="en-US"/>
        </a:p>
      </dgm:t>
    </dgm:pt>
    <dgm:pt modelId="{BE86CD5F-F45D-438B-AAAC-7032835B360C}" type="sibTrans" cxnId="{1583AA32-7A7F-4CC8-881E-EF3854ED7C30}">
      <dgm:prSet/>
      <dgm:spPr/>
      <dgm:t>
        <a:bodyPr/>
        <a:lstStyle/>
        <a:p>
          <a:endParaRPr lang="en-US"/>
        </a:p>
      </dgm:t>
    </dgm:pt>
    <dgm:pt modelId="{1CE25759-BD8E-4BD6-BB56-4CE95E0C7379}">
      <dgm:prSet/>
      <dgm:spPr/>
      <dgm:t>
        <a:bodyPr/>
        <a:lstStyle/>
        <a:p>
          <a:r>
            <a:rPr lang="en-IN"/>
            <a:t>Request initiated by Marketer through </a:t>
          </a:r>
          <a:r>
            <a:rPr lang="en-IN">
              <a:hlinkClick xmlns:r="http://schemas.openxmlformats.org/officeDocument/2006/relationships" r:id="rId3"/>
            </a:rPr>
            <a:t>request form</a:t>
          </a:r>
          <a:endParaRPr lang="en-US"/>
        </a:p>
      </dgm:t>
    </dgm:pt>
    <dgm:pt modelId="{33750910-E20E-4A12-A915-99BDFEA81D59}" type="parTrans" cxnId="{E0A4F26E-1CA7-4A11-B804-FEC67B1140DD}">
      <dgm:prSet/>
      <dgm:spPr/>
      <dgm:t>
        <a:bodyPr/>
        <a:lstStyle/>
        <a:p>
          <a:endParaRPr lang="en-US"/>
        </a:p>
      </dgm:t>
    </dgm:pt>
    <dgm:pt modelId="{91A0245E-65BE-44B1-99FA-51968EAD698C}" type="sibTrans" cxnId="{E0A4F26E-1CA7-4A11-B804-FEC67B1140DD}">
      <dgm:prSet/>
      <dgm:spPr/>
      <dgm:t>
        <a:bodyPr/>
        <a:lstStyle/>
        <a:p>
          <a:endParaRPr lang="en-US"/>
        </a:p>
      </dgm:t>
    </dgm:pt>
    <dgm:pt modelId="{C96EA936-BB91-4D2B-A9B1-6447F2254DAC}">
      <dgm:prSet/>
      <dgm:spPr/>
      <dgm:t>
        <a:bodyPr/>
        <a:lstStyle/>
        <a:p>
          <a:r>
            <a:rPr lang="en-IN"/>
            <a:t>Meeting setup by Campaign Team</a:t>
          </a:r>
          <a:endParaRPr lang="en-US"/>
        </a:p>
      </dgm:t>
    </dgm:pt>
    <dgm:pt modelId="{DEB046DE-4D88-493E-B71F-4EDE2B93A200}" type="parTrans" cxnId="{88171BE0-FCF4-4BFD-A6A8-A1716331F1F0}">
      <dgm:prSet/>
      <dgm:spPr/>
      <dgm:t>
        <a:bodyPr/>
        <a:lstStyle/>
        <a:p>
          <a:endParaRPr lang="en-US"/>
        </a:p>
      </dgm:t>
    </dgm:pt>
    <dgm:pt modelId="{10ED0860-4FA5-476A-9E66-395E08554E5D}" type="sibTrans" cxnId="{88171BE0-FCF4-4BFD-A6A8-A1716331F1F0}">
      <dgm:prSet/>
      <dgm:spPr/>
      <dgm:t>
        <a:bodyPr/>
        <a:lstStyle/>
        <a:p>
          <a:endParaRPr lang="en-US"/>
        </a:p>
      </dgm:t>
    </dgm:pt>
    <dgm:pt modelId="{3BAED83B-89B8-4EC9-B7F4-385CC156CF7F}" type="pres">
      <dgm:prSet presAssocID="{864B3927-1474-4B82-9AAB-68B027CFA7E4}" presName="linearFlow" presStyleCnt="0">
        <dgm:presLayoutVars>
          <dgm:dir/>
          <dgm:animLvl val="lvl"/>
          <dgm:resizeHandles val="exact"/>
        </dgm:presLayoutVars>
      </dgm:prSet>
      <dgm:spPr/>
    </dgm:pt>
    <dgm:pt modelId="{1960CB0C-65C9-4236-A0B8-8D6B899B25BE}" type="pres">
      <dgm:prSet presAssocID="{40667492-3B9A-4808-9B44-2644A4B991D2}" presName="composite" presStyleCnt="0"/>
      <dgm:spPr/>
    </dgm:pt>
    <dgm:pt modelId="{4B4F8C21-059D-4F44-96D2-80FED0F3BFFE}" type="pres">
      <dgm:prSet presAssocID="{40667492-3B9A-4808-9B44-2644A4B991D2}" presName="parTx" presStyleLbl="node1" presStyleIdx="0" presStyleCnt="5">
        <dgm:presLayoutVars>
          <dgm:chMax val="0"/>
          <dgm:chPref val="0"/>
          <dgm:bulletEnabled val="1"/>
        </dgm:presLayoutVars>
      </dgm:prSet>
      <dgm:spPr/>
    </dgm:pt>
    <dgm:pt modelId="{F0F751BC-571E-4F08-8723-E7C48C73AB16}" type="pres">
      <dgm:prSet presAssocID="{40667492-3B9A-4808-9B44-2644A4B991D2}" presName="parSh" presStyleLbl="node1" presStyleIdx="0" presStyleCnt="5" custLinFactNeighborY="-41764"/>
      <dgm:spPr/>
    </dgm:pt>
    <dgm:pt modelId="{650C9A77-343F-4A80-99E0-7195E5CAFFCC}" type="pres">
      <dgm:prSet presAssocID="{40667492-3B9A-4808-9B44-2644A4B991D2}" presName="desTx" presStyleLbl="fgAcc1" presStyleIdx="0" presStyleCnt="5" custLinFactNeighborY="-14392">
        <dgm:presLayoutVars>
          <dgm:bulletEnabled val="1"/>
        </dgm:presLayoutVars>
      </dgm:prSet>
      <dgm:spPr/>
    </dgm:pt>
    <dgm:pt modelId="{1BD9EF47-CA19-4404-B3E8-CF63A048FB04}" type="pres">
      <dgm:prSet presAssocID="{73119D4B-37C8-4387-BBE7-8993EE775051}" presName="sibTrans" presStyleLbl="sibTrans2D1" presStyleIdx="0" presStyleCnt="4" custLinFactNeighborY="31789"/>
      <dgm:spPr/>
    </dgm:pt>
    <dgm:pt modelId="{CA1230D9-7F8D-4CD5-870E-479B1F6405CD}" type="pres">
      <dgm:prSet presAssocID="{73119D4B-37C8-4387-BBE7-8993EE775051}" presName="connTx" presStyleLbl="sibTrans2D1" presStyleIdx="0" presStyleCnt="4"/>
      <dgm:spPr/>
    </dgm:pt>
    <dgm:pt modelId="{B0CB2E9D-5A8E-4AA4-8786-8F31206A4090}" type="pres">
      <dgm:prSet presAssocID="{1EBC4143-2147-45DB-9DB5-E6219EFB3EB8}" presName="composite" presStyleCnt="0"/>
      <dgm:spPr/>
    </dgm:pt>
    <dgm:pt modelId="{3743BBAB-A360-45C9-9888-BC407069E69B}" type="pres">
      <dgm:prSet presAssocID="{1EBC4143-2147-45DB-9DB5-E6219EFB3EB8}" presName="parTx" presStyleLbl="node1" presStyleIdx="0" presStyleCnt="5">
        <dgm:presLayoutVars>
          <dgm:chMax val="0"/>
          <dgm:chPref val="0"/>
          <dgm:bulletEnabled val="1"/>
        </dgm:presLayoutVars>
      </dgm:prSet>
      <dgm:spPr/>
    </dgm:pt>
    <dgm:pt modelId="{C1ADFC98-6018-4DB0-A713-B7A38C994774}" type="pres">
      <dgm:prSet presAssocID="{1EBC4143-2147-45DB-9DB5-E6219EFB3EB8}" presName="parSh" presStyleLbl="node1" presStyleIdx="1" presStyleCnt="5" custLinFactNeighborY="-41764"/>
      <dgm:spPr/>
    </dgm:pt>
    <dgm:pt modelId="{E2C17F87-A5CA-4214-9DF0-9C429D09926C}" type="pres">
      <dgm:prSet presAssocID="{1EBC4143-2147-45DB-9DB5-E6219EFB3EB8}" presName="desTx" presStyleLbl="fgAcc1" presStyleIdx="1" presStyleCnt="5" custLinFactNeighborY="-14392">
        <dgm:presLayoutVars>
          <dgm:bulletEnabled val="1"/>
        </dgm:presLayoutVars>
      </dgm:prSet>
      <dgm:spPr/>
    </dgm:pt>
    <dgm:pt modelId="{FA0BC8C5-550E-4EE0-A25A-33F980BF958B}" type="pres">
      <dgm:prSet presAssocID="{EA9BBCE5-D013-431A-A5B2-6EF5546ACACA}" presName="sibTrans" presStyleLbl="sibTrans2D1" presStyleIdx="1" presStyleCnt="4" custLinFactNeighborY="31789"/>
      <dgm:spPr/>
    </dgm:pt>
    <dgm:pt modelId="{6871033C-EF0B-4BC9-8792-174FB1628A81}" type="pres">
      <dgm:prSet presAssocID="{EA9BBCE5-D013-431A-A5B2-6EF5546ACACA}" presName="connTx" presStyleLbl="sibTrans2D1" presStyleIdx="1" presStyleCnt="4"/>
      <dgm:spPr/>
    </dgm:pt>
    <dgm:pt modelId="{76CF97E9-1262-4B8E-93E8-38677E16AF4A}" type="pres">
      <dgm:prSet presAssocID="{717C2B56-7DFE-4B52-92FA-C10BEB80EBE3}" presName="composite" presStyleCnt="0"/>
      <dgm:spPr/>
    </dgm:pt>
    <dgm:pt modelId="{718DE87E-4115-4DE9-983E-AD9B1042225F}" type="pres">
      <dgm:prSet presAssocID="{717C2B56-7DFE-4B52-92FA-C10BEB80EBE3}" presName="parTx" presStyleLbl="node1" presStyleIdx="1" presStyleCnt="5">
        <dgm:presLayoutVars>
          <dgm:chMax val="0"/>
          <dgm:chPref val="0"/>
          <dgm:bulletEnabled val="1"/>
        </dgm:presLayoutVars>
      </dgm:prSet>
      <dgm:spPr/>
    </dgm:pt>
    <dgm:pt modelId="{F7E3D8DD-217A-4978-A013-EC7AA69725B8}" type="pres">
      <dgm:prSet presAssocID="{717C2B56-7DFE-4B52-92FA-C10BEB80EBE3}" presName="parSh" presStyleLbl="node1" presStyleIdx="2" presStyleCnt="5" custLinFactNeighborY="-41764"/>
      <dgm:spPr/>
    </dgm:pt>
    <dgm:pt modelId="{D3794CEE-9DE8-496F-B661-A515A2063548}" type="pres">
      <dgm:prSet presAssocID="{717C2B56-7DFE-4B52-92FA-C10BEB80EBE3}" presName="desTx" presStyleLbl="fgAcc1" presStyleIdx="2" presStyleCnt="5" custLinFactNeighborY="-14392">
        <dgm:presLayoutVars>
          <dgm:bulletEnabled val="1"/>
        </dgm:presLayoutVars>
      </dgm:prSet>
      <dgm:spPr/>
    </dgm:pt>
    <dgm:pt modelId="{2C9CA1C2-B59C-4699-9A1F-4FD27EE1A7B9}" type="pres">
      <dgm:prSet presAssocID="{F6FC3553-A7F0-4146-B141-5DB85437E42D}" presName="sibTrans" presStyleLbl="sibTrans2D1" presStyleIdx="2" presStyleCnt="4" custLinFactNeighborY="31789"/>
      <dgm:spPr/>
    </dgm:pt>
    <dgm:pt modelId="{10C47386-FF26-4370-8A79-D242172BB42D}" type="pres">
      <dgm:prSet presAssocID="{F6FC3553-A7F0-4146-B141-5DB85437E42D}" presName="connTx" presStyleLbl="sibTrans2D1" presStyleIdx="2" presStyleCnt="4"/>
      <dgm:spPr/>
    </dgm:pt>
    <dgm:pt modelId="{FC4C042C-722F-49CF-921B-F442340234E4}" type="pres">
      <dgm:prSet presAssocID="{0816A90F-4DA1-4BDF-B9C2-3F4AEF8C6882}" presName="composite" presStyleCnt="0"/>
      <dgm:spPr/>
    </dgm:pt>
    <dgm:pt modelId="{A2B2A4EE-16A0-4BF8-8B00-AABC4C9D9DC1}" type="pres">
      <dgm:prSet presAssocID="{0816A90F-4DA1-4BDF-B9C2-3F4AEF8C6882}" presName="parTx" presStyleLbl="node1" presStyleIdx="2" presStyleCnt="5">
        <dgm:presLayoutVars>
          <dgm:chMax val="0"/>
          <dgm:chPref val="0"/>
          <dgm:bulletEnabled val="1"/>
        </dgm:presLayoutVars>
      </dgm:prSet>
      <dgm:spPr/>
    </dgm:pt>
    <dgm:pt modelId="{99E90418-3D7A-40C3-9273-D5C1025924F1}" type="pres">
      <dgm:prSet presAssocID="{0816A90F-4DA1-4BDF-B9C2-3F4AEF8C6882}" presName="parSh" presStyleLbl="node1" presStyleIdx="3" presStyleCnt="5" custLinFactNeighborY="-41764"/>
      <dgm:spPr/>
    </dgm:pt>
    <dgm:pt modelId="{25F8D0BF-8067-4E99-8709-6BC3CF91D9F8}" type="pres">
      <dgm:prSet presAssocID="{0816A90F-4DA1-4BDF-B9C2-3F4AEF8C6882}" presName="desTx" presStyleLbl="fgAcc1" presStyleIdx="3" presStyleCnt="5" custLinFactNeighborY="-14392">
        <dgm:presLayoutVars>
          <dgm:bulletEnabled val="1"/>
        </dgm:presLayoutVars>
      </dgm:prSet>
      <dgm:spPr/>
    </dgm:pt>
    <dgm:pt modelId="{9FC621D1-A521-4300-A595-C64A54A5237A}" type="pres">
      <dgm:prSet presAssocID="{8B74998E-DA8B-46AC-8C76-F3CD0462DE74}" presName="sibTrans" presStyleLbl="sibTrans2D1" presStyleIdx="3" presStyleCnt="4" custLinFactNeighborY="31789"/>
      <dgm:spPr/>
    </dgm:pt>
    <dgm:pt modelId="{132C89EB-88B8-4EEE-9F85-33C380E7628C}" type="pres">
      <dgm:prSet presAssocID="{8B74998E-DA8B-46AC-8C76-F3CD0462DE74}" presName="connTx" presStyleLbl="sibTrans2D1" presStyleIdx="3" presStyleCnt="4"/>
      <dgm:spPr/>
    </dgm:pt>
    <dgm:pt modelId="{535E83EE-8178-4F30-907C-FD105DB4BD25}" type="pres">
      <dgm:prSet presAssocID="{5D96EA32-605F-4EF3-BE3D-24A98E0821C6}" presName="composite" presStyleCnt="0"/>
      <dgm:spPr/>
    </dgm:pt>
    <dgm:pt modelId="{0A4D7455-F994-40F3-96FB-2C0A8DD94A44}" type="pres">
      <dgm:prSet presAssocID="{5D96EA32-605F-4EF3-BE3D-24A98E0821C6}" presName="parTx" presStyleLbl="node1" presStyleIdx="3" presStyleCnt="5">
        <dgm:presLayoutVars>
          <dgm:chMax val="0"/>
          <dgm:chPref val="0"/>
          <dgm:bulletEnabled val="1"/>
        </dgm:presLayoutVars>
      </dgm:prSet>
      <dgm:spPr/>
    </dgm:pt>
    <dgm:pt modelId="{C45F7E2E-2808-4BE7-96C2-DD098BC286BD}" type="pres">
      <dgm:prSet presAssocID="{5D96EA32-605F-4EF3-BE3D-24A98E0821C6}" presName="parSh" presStyleLbl="node1" presStyleIdx="4" presStyleCnt="5" custLinFactNeighborY="-41764"/>
      <dgm:spPr/>
    </dgm:pt>
    <dgm:pt modelId="{91B1321A-3717-4AA2-BC3F-26F43F3AAEF2}" type="pres">
      <dgm:prSet presAssocID="{5D96EA32-605F-4EF3-BE3D-24A98E0821C6}" presName="desTx" presStyleLbl="fgAcc1" presStyleIdx="4" presStyleCnt="5" custLinFactNeighborY="-14392">
        <dgm:presLayoutVars>
          <dgm:bulletEnabled val="1"/>
        </dgm:presLayoutVars>
      </dgm:prSet>
      <dgm:spPr/>
    </dgm:pt>
  </dgm:ptLst>
  <dgm:cxnLst>
    <dgm:cxn modelId="{16C32F03-8EB2-4D16-8FB5-E1C9D934EE7A}" type="presOf" srcId="{AD03FF88-F391-40AF-8F7D-F07AB91D11D1}" destId="{D3794CEE-9DE8-496F-B661-A515A2063548}" srcOrd="0" destOrd="1" presId="urn:microsoft.com/office/officeart/2005/8/layout/process3"/>
    <dgm:cxn modelId="{75E8D313-BE93-45AC-97FE-E9C9E76B1EC7}" srcId="{864B3927-1474-4B82-9AAB-68B027CFA7E4}" destId="{717C2B56-7DFE-4B52-92FA-C10BEB80EBE3}" srcOrd="2" destOrd="0" parTransId="{F0FF87EE-D624-4E2B-8665-0FC9F4507B28}" sibTransId="{F6FC3553-A7F0-4146-B141-5DB85437E42D}"/>
    <dgm:cxn modelId="{4C2B7414-06FA-44B4-B0DC-7E3AB48CA4C8}" srcId="{864B3927-1474-4B82-9AAB-68B027CFA7E4}" destId="{1EBC4143-2147-45DB-9DB5-E6219EFB3EB8}" srcOrd="1" destOrd="0" parTransId="{47C16E5D-1C1A-42A3-A5C9-CE7B2C3429DF}" sibTransId="{EA9BBCE5-D013-431A-A5B2-6EF5546ACACA}"/>
    <dgm:cxn modelId="{5D8E3415-EAA2-4EC8-A459-C44F91E43391}" type="presOf" srcId="{68798AF0-C790-4CA7-AF06-FCF60241D7E5}" destId="{D3794CEE-9DE8-496F-B661-A515A2063548}" srcOrd="0" destOrd="0" presId="urn:microsoft.com/office/officeart/2005/8/layout/process3"/>
    <dgm:cxn modelId="{2DCFEA1A-DF4E-4B56-BFFA-DA1E73B650BB}" type="presOf" srcId="{EA9BBCE5-D013-431A-A5B2-6EF5546ACACA}" destId="{FA0BC8C5-550E-4EE0-A25A-33F980BF958B}" srcOrd="0" destOrd="0" presId="urn:microsoft.com/office/officeart/2005/8/layout/process3"/>
    <dgm:cxn modelId="{EE0E771B-D18D-42CF-9FC7-40868A83ACE8}" type="presOf" srcId="{1CE25759-BD8E-4BD6-BB56-4CE95E0C7379}" destId="{650C9A77-343F-4A80-99E0-7195E5CAFFCC}" srcOrd="0" destOrd="0" presId="urn:microsoft.com/office/officeart/2005/8/layout/process3"/>
    <dgm:cxn modelId="{513A9A1C-43A2-4BD8-B16B-0F6561C84AA1}" srcId="{0816A90F-4DA1-4BDF-B9C2-3F4AEF8C6882}" destId="{7FC1DA03-5294-4832-BEF2-5D639AFEBD01}" srcOrd="1" destOrd="0" parTransId="{FDA8C3EE-FB87-469D-A9D8-36F47886CBE3}" sibTransId="{B4175688-249A-481C-86FE-4B6A8897E1E5}"/>
    <dgm:cxn modelId="{DA372F22-D572-4FE7-B7A7-5DCAB6A2A7D5}" type="presOf" srcId="{1EBC4143-2147-45DB-9DB5-E6219EFB3EB8}" destId="{C1ADFC98-6018-4DB0-A713-B7A38C994774}" srcOrd="1" destOrd="0" presId="urn:microsoft.com/office/officeart/2005/8/layout/process3"/>
    <dgm:cxn modelId="{EC3F1123-19B5-4631-AF97-4F26D95B2E4C}" type="presOf" srcId="{73119D4B-37C8-4387-BBE7-8993EE775051}" destId="{CA1230D9-7F8D-4CD5-870E-479B1F6405CD}" srcOrd="1" destOrd="0" presId="urn:microsoft.com/office/officeart/2005/8/layout/process3"/>
    <dgm:cxn modelId="{E7C0BE26-703C-4B85-86CF-80A5E75DE43F}" srcId="{717C2B56-7DFE-4B52-92FA-C10BEB80EBE3}" destId="{4B26F860-5DC8-4A1E-933F-E6493FDAF8C0}" srcOrd="3" destOrd="0" parTransId="{1505A04F-2FD7-4321-974D-F43C8E4BAB82}" sibTransId="{2515A4B4-ED58-4879-BB4D-B48DDD19A63E}"/>
    <dgm:cxn modelId="{1583AA32-7A7F-4CC8-881E-EF3854ED7C30}" srcId="{40667492-3B9A-4808-9B44-2644A4B991D2}" destId="{33D4EB0A-1359-4C3A-A460-9E0248D4E9FF}" srcOrd="1" destOrd="0" parTransId="{8161FD16-B97E-4D16-A392-6B0EE54C50F5}" sibTransId="{BE86CD5F-F45D-438B-AAAC-7032835B360C}"/>
    <dgm:cxn modelId="{3134B63D-766E-41FB-B14D-913460BA4CF8}" type="presOf" srcId="{EA9BBCE5-D013-431A-A5B2-6EF5546ACACA}" destId="{6871033C-EF0B-4BC9-8792-174FB1628A81}" srcOrd="1" destOrd="0" presId="urn:microsoft.com/office/officeart/2005/8/layout/process3"/>
    <dgm:cxn modelId="{EF71275D-D071-4810-B670-9CC7D76A0B03}" srcId="{0816A90F-4DA1-4BDF-B9C2-3F4AEF8C6882}" destId="{77506DF5-0DF4-4C95-89B5-D47FA0707181}" srcOrd="0" destOrd="0" parTransId="{7970C798-6796-490B-9F93-A92BD9293314}" sibTransId="{765CB216-B9D8-4940-9F15-24CF5B64812B}"/>
    <dgm:cxn modelId="{D44FC85E-A849-42C3-979F-2C5188E4D3F9}" type="presOf" srcId="{0816A90F-4DA1-4BDF-B9C2-3F4AEF8C6882}" destId="{A2B2A4EE-16A0-4BF8-8B00-AABC4C9D9DC1}" srcOrd="0" destOrd="0" presId="urn:microsoft.com/office/officeart/2005/8/layout/process3"/>
    <dgm:cxn modelId="{A9E1A062-51B7-4BB9-92F5-794DCA324336}" type="presOf" srcId="{C96EA936-BB91-4D2B-A9B1-6447F2254DAC}" destId="{E2C17F87-A5CA-4214-9DF0-9C429D09926C}" srcOrd="0" destOrd="0" presId="urn:microsoft.com/office/officeart/2005/8/layout/process3"/>
    <dgm:cxn modelId="{2C85C262-F225-4EFF-B785-73E15877D518}" type="presOf" srcId="{77506DF5-0DF4-4C95-89B5-D47FA0707181}" destId="{25F8D0BF-8067-4E99-8709-6BC3CF91D9F8}" srcOrd="0" destOrd="0" presId="urn:microsoft.com/office/officeart/2005/8/layout/process3"/>
    <dgm:cxn modelId="{7FC5C845-EE92-4815-8695-C3A296B9FBB2}" type="presOf" srcId="{0816A90F-4DA1-4BDF-B9C2-3F4AEF8C6882}" destId="{99E90418-3D7A-40C3-9273-D5C1025924F1}" srcOrd="1" destOrd="0" presId="urn:microsoft.com/office/officeart/2005/8/layout/process3"/>
    <dgm:cxn modelId="{C76B6C69-3F13-48C4-8216-09938B808590}" srcId="{5D96EA32-605F-4EF3-BE3D-24A98E0821C6}" destId="{6A3A05CB-2385-4B4D-87F1-F3C164446FDA}" srcOrd="0" destOrd="0" parTransId="{1996FF85-803C-4C6C-98AA-936862293702}" sibTransId="{91A9C0F1-455B-4199-ABD9-4042CF274363}"/>
    <dgm:cxn modelId="{2BCC9C6A-22B6-4589-97AA-6DC3E33A3D07}" type="presOf" srcId="{717C2B56-7DFE-4B52-92FA-C10BEB80EBE3}" destId="{718DE87E-4115-4DE9-983E-AD9B1042225F}" srcOrd="0" destOrd="0" presId="urn:microsoft.com/office/officeart/2005/8/layout/process3"/>
    <dgm:cxn modelId="{3840504B-EE0D-45D6-90D5-99F29207BBD6}" type="presOf" srcId="{864B3927-1474-4B82-9AAB-68B027CFA7E4}" destId="{3BAED83B-89B8-4EC9-B7F4-385CC156CF7F}" srcOrd="0" destOrd="0" presId="urn:microsoft.com/office/officeart/2005/8/layout/process3"/>
    <dgm:cxn modelId="{B8BDB94B-2EF3-47BA-9FB0-1DEE4D45193A}" type="presOf" srcId="{717C2B56-7DFE-4B52-92FA-C10BEB80EBE3}" destId="{F7E3D8DD-217A-4978-A013-EC7AA69725B8}" srcOrd="1" destOrd="0" presId="urn:microsoft.com/office/officeart/2005/8/layout/process3"/>
    <dgm:cxn modelId="{64B52F4D-3CFC-4DFA-9D81-F21377C12EBD}" srcId="{717C2B56-7DFE-4B52-92FA-C10BEB80EBE3}" destId="{68798AF0-C790-4CA7-AF06-FCF60241D7E5}" srcOrd="0" destOrd="0" parTransId="{E76EE84E-919A-49BE-BE09-1BB13B7B1193}" sibTransId="{7290CEFA-AEA1-469D-9A6A-CE8B9D06544D}"/>
    <dgm:cxn modelId="{17AE376D-5AA6-467A-8D44-653AB69388D3}" type="presOf" srcId="{8B74998E-DA8B-46AC-8C76-F3CD0462DE74}" destId="{9FC621D1-A521-4300-A595-C64A54A5237A}" srcOrd="0" destOrd="0" presId="urn:microsoft.com/office/officeart/2005/8/layout/process3"/>
    <dgm:cxn modelId="{E0A4F26E-1CA7-4A11-B804-FEC67B1140DD}" srcId="{40667492-3B9A-4808-9B44-2644A4B991D2}" destId="{1CE25759-BD8E-4BD6-BB56-4CE95E0C7379}" srcOrd="0" destOrd="0" parTransId="{33750910-E20E-4A12-A915-99BDFEA81D59}" sibTransId="{91A0245E-65BE-44B1-99FA-51968EAD698C}"/>
    <dgm:cxn modelId="{5FB64C54-9956-41C0-875B-23C7D64D1C68}" type="presOf" srcId="{F6FC3553-A7F0-4146-B141-5DB85437E42D}" destId="{2C9CA1C2-B59C-4699-9A1F-4FD27EE1A7B9}" srcOrd="0" destOrd="0" presId="urn:microsoft.com/office/officeart/2005/8/layout/process3"/>
    <dgm:cxn modelId="{BF9DF854-451F-4A10-80CB-B2CCF4452C7E}" type="presOf" srcId="{F96441C3-04CC-4439-8632-BCCFCEA5DDF1}" destId="{E2C17F87-A5CA-4214-9DF0-9C429D09926C}" srcOrd="0" destOrd="1" presId="urn:microsoft.com/office/officeart/2005/8/layout/process3"/>
    <dgm:cxn modelId="{19AE2E76-06FF-4014-914B-3EA81C25AEAC}" srcId="{864B3927-1474-4B82-9AAB-68B027CFA7E4}" destId="{5D96EA32-605F-4EF3-BE3D-24A98E0821C6}" srcOrd="4" destOrd="0" parTransId="{9656FE4A-E6A5-423A-83FA-EE546846DCAE}" sibTransId="{AC07225F-351F-43CA-BB7A-C762C378271B}"/>
    <dgm:cxn modelId="{6AF56A76-CDB1-4F8D-844C-2A507BD0AD9D}" type="presOf" srcId="{1EBC4143-2147-45DB-9DB5-E6219EFB3EB8}" destId="{3743BBAB-A360-45C9-9888-BC407069E69B}" srcOrd="0" destOrd="0" presId="urn:microsoft.com/office/officeart/2005/8/layout/process3"/>
    <dgm:cxn modelId="{BCBA3C7D-C3B4-4FAF-8567-BA1222365559}" type="presOf" srcId="{7FC1DA03-5294-4832-BEF2-5D639AFEBD01}" destId="{25F8D0BF-8067-4E99-8709-6BC3CF91D9F8}" srcOrd="0" destOrd="1" presId="urn:microsoft.com/office/officeart/2005/8/layout/process3"/>
    <dgm:cxn modelId="{7376A182-9A99-48A5-BF4E-B0E645F5F22D}" type="presOf" srcId="{4B26F860-5DC8-4A1E-933F-E6493FDAF8C0}" destId="{D3794CEE-9DE8-496F-B661-A515A2063548}" srcOrd="0" destOrd="3" presId="urn:microsoft.com/office/officeart/2005/8/layout/process3"/>
    <dgm:cxn modelId="{0C915683-8064-4886-9726-3448373FFA0F}" type="presOf" srcId="{6A3A05CB-2385-4B4D-87F1-F3C164446FDA}" destId="{91B1321A-3717-4AA2-BC3F-26F43F3AAEF2}" srcOrd="0" destOrd="0" presId="urn:microsoft.com/office/officeart/2005/8/layout/process3"/>
    <dgm:cxn modelId="{D918EF87-18EC-4DB5-91A3-E0C6EFC36129}" type="presOf" srcId="{5D96EA32-605F-4EF3-BE3D-24A98E0821C6}" destId="{0A4D7455-F994-40F3-96FB-2C0A8DD94A44}" srcOrd="0" destOrd="0" presId="urn:microsoft.com/office/officeart/2005/8/layout/process3"/>
    <dgm:cxn modelId="{FC0D428B-7F98-49E1-92BA-E24DC54D0595}" type="presOf" srcId="{8B74998E-DA8B-46AC-8C76-F3CD0462DE74}" destId="{132C89EB-88B8-4EEE-9F85-33C380E7628C}" srcOrd="1" destOrd="0" presId="urn:microsoft.com/office/officeart/2005/8/layout/process3"/>
    <dgm:cxn modelId="{F519238D-B98F-4063-A25C-7748B8F3DCF6}" type="presOf" srcId="{40667492-3B9A-4808-9B44-2644A4B991D2}" destId="{4B4F8C21-059D-4F44-96D2-80FED0F3BFFE}" srcOrd="0" destOrd="0" presId="urn:microsoft.com/office/officeart/2005/8/layout/process3"/>
    <dgm:cxn modelId="{0E93BF8D-FAAF-49C8-916B-8DDEA549E848}" srcId="{717C2B56-7DFE-4B52-92FA-C10BEB80EBE3}" destId="{8F04E2F3-3111-4983-8CBB-C2A470BBDDA7}" srcOrd="2" destOrd="0" parTransId="{04B24ACC-72F9-457F-9A55-B626E92CDD5C}" sibTransId="{410C6976-7CDD-44B5-84C8-19FCBAFA19D4}"/>
    <dgm:cxn modelId="{FD988892-601B-4F35-BE68-1F715721DB92}" type="presOf" srcId="{F6FC3553-A7F0-4146-B141-5DB85437E42D}" destId="{10C47386-FF26-4370-8A79-D242172BB42D}" srcOrd="1" destOrd="0" presId="urn:microsoft.com/office/officeart/2005/8/layout/process3"/>
    <dgm:cxn modelId="{B0C6AE94-7D9E-43E0-B905-93F5AC804BED}" srcId="{864B3927-1474-4B82-9AAB-68B027CFA7E4}" destId="{40667492-3B9A-4808-9B44-2644A4B991D2}" srcOrd="0" destOrd="0" parTransId="{5265150F-48F8-497A-B496-AC892D819826}" sibTransId="{73119D4B-37C8-4387-BBE7-8993EE775051}"/>
    <dgm:cxn modelId="{E2A174A2-D0E1-4B0D-BD5E-62588FE4A12B}" type="presOf" srcId="{40667492-3B9A-4808-9B44-2644A4B991D2}" destId="{F0F751BC-571E-4F08-8723-E7C48C73AB16}" srcOrd="1" destOrd="0" presId="urn:microsoft.com/office/officeart/2005/8/layout/process3"/>
    <dgm:cxn modelId="{F7D064B2-0DF8-4B2C-AB8B-C60A48822AB2}" srcId="{864B3927-1474-4B82-9AAB-68B027CFA7E4}" destId="{0816A90F-4DA1-4BDF-B9C2-3F4AEF8C6882}" srcOrd="3" destOrd="0" parTransId="{E31070BC-FFB2-4F0A-8E4F-E0A4E2A1CDBE}" sibTransId="{8B74998E-DA8B-46AC-8C76-F3CD0462DE74}"/>
    <dgm:cxn modelId="{817501BD-8E2C-4C56-938E-9A7752BD64C5}" type="presOf" srcId="{73119D4B-37C8-4387-BBE7-8993EE775051}" destId="{1BD9EF47-CA19-4404-B3E8-CF63A048FB04}" srcOrd="0" destOrd="0" presId="urn:microsoft.com/office/officeart/2005/8/layout/process3"/>
    <dgm:cxn modelId="{3AAA60BF-242D-424A-9B71-2D82C45EEEC4}" type="presOf" srcId="{5D96EA32-605F-4EF3-BE3D-24A98E0821C6}" destId="{C45F7E2E-2808-4BE7-96C2-DD098BC286BD}" srcOrd="1" destOrd="0" presId="urn:microsoft.com/office/officeart/2005/8/layout/process3"/>
    <dgm:cxn modelId="{9DC3ACCA-3410-4B99-A9FF-7E9AE22E98F7}" srcId="{1EBC4143-2147-45DB-9DB5-E6219EFB3EB8}" destId="{F96441C3-04CC-4439-8632-BCCFCEA5DDF1}" srcOrd="1" destOrd="0" parTransId="{287EE09D-B7FB-4AEF-A8F2-5C24BB673690}" sibTransId="{DC110D5B-B447-4EB0-8CB6-63D8F8D68EAB}"/>
    <dgm:cxn modelId="{B7AB1EDD-F414-456B-89C2-88DD7D43A292}" type="presOf" srcId="{33D4EB0A-1359-4C3A-A460-9E0248D4E9FF}" destId="{650C9A77-343F-4A80-99E0-7195E5CAFFCC}" srcOrd="0" destOrd="1" presId="urn:microsoft.com/office/officeart/2005/8/layout/process3"/>
    <dgm:cxn modelId="{88171BE0-FCF4-4BFD-A6A8-A1716331F1F0}" srcId="{1EBC4143-2147-45DB-9DB5-E6219EFB3EB8}" destId="{C96EA936-BB91-4D2B-A9B1-6447F2254DAC}" srcOrd="0" destOrd="0" parTransId="{DEB046DE-4D88-493E-B71F-4EDE2B93A200}" sibTransId="{10ED0860-4FA5-476A-9E66-395E08554E5D}"/>
    <dgm:cxn modelId="{7E637AF1-86A0-4DC8-9F3A-B1DFAE69F0C4}" srcId="{717C2B56-7DFE-4B52-92FA-C10BEB80EBE3}" destId="{AD03FF88-F391-40AF-8F7D-F07AB91D11D1}" srcOrd="1" destOrd="0" parTransId="{97F2BA4E-E84C-4497-8D9E-4DD43F26C25D}" sibTransId="{E3857C00-3867-4D85-93EE-C1B260B01ED7}"/>
    <dgm:cxn modelId="{747106F3-6E97-48F7-A409-FD9B3B68D070}" type="presOf" srcId="{8F04E2F3-3111-4983-8CBB-C2A470BBDDA7}" destId="{D3794CEE-9DE8-496F-B661-A515A2063548}" srcOrd="0" destOrd="2" presId="urn:microsoft.com/office/officeart/2005/8/layout/process3"/>
    <dgm:cxn modelId="{49908B17-9BBA-489E-8EA4-AA187E3B5695}" type="presParOf" srcId="{3BAED83B-89B8-4EC9-B7F4-385CC156CF7F}" destId="{1960CB0C-65C9-4236-A0B8-8D6B899B25BE}" srcOrd="0" destOrd="0" presId="urn:microsoft.com/office/officeart/2005/8/layout/process3"/>
    <dgm:cxn modelId="{3351C023-FB3B-40C5-B764-C7092955E15F}" type="presParOf" srcId="{1960CB0C-65C9-4236-A0B8-8D6B899B25BE}" destId="{4B4F8C21-059D-4F44-96D2-80FED0F3BFFE}" srcOrd="0" destOrd="0" presId="urn:microsoft.com/office/officeart/2005/8/layout/process3"/>
    <dgm:cxn modelId="{B512F0AD-8472-47AE-9C27-162A84A83DC6}" type="presParOf" srcId="{1960CB0C-65C9-4236-A0B8-8D6B899B25BE}" destId="{F0F751BC-571E-4F08-8723-E7C48C73AB16}" srcOrd="1" destOrd="0" presId="urn:microsoft.com/office/officeart/2005/8/layout/process3"/>
    <dgm:cxn modelId="{E5D2E250-BB52-427F-A967-A89E1F2A10DB}" type="presParOf" srcId="{1960CB0C-65C9-4236-A0B8-8D6B899B25BE}" destId="{650C9A77-343F-4A80-99E0-7195E5CAFFCC}" srcOrd="2" destOrd="0" presId="urn:microsoft.com/office/officeart/2005/8/layout/process3"/>
    <dgm:cxn modelId="{6EC7A4A0-B47A-4B7E-BDB2-17D87473BCE8}" type="presParOf" srcId="{3BAED83B-89B8-4EC9-B7F4-385CC156CF7F}" destId="{1BD9EF47-CA19-4404-B3E8-CF63A048FB04}" srcOrd="1" destOrd="0" presId="urn:microsoft.com/office/officeart/2005/8/layout/process3"/>
    <dgm:cxn modelId="{3D405A7F-B975-477A-BBE2-96CCF8991AF1}" type="presParOf" srcId="{1BD9EF47-CA19-4404-B3E8-CF63A048FB04}" destId="{CA1230D9-7F8D-4CD5-870E-479B1F6405CD}" srcOrd="0" destOrd="0" presId="urn:microsoft.com/office/officeart/2005/8/layout/process3"/>
    <dgm:cxn modelId="{C580BF1A-C079-40F0-BDFB-15E0C153058D}" type="presParOf" srcId="{3BAED83B-89B8-4EC9-B7F4-385CC156CF7F}" destId="{B0CB2E9D-5A8E-4AA4-8786-8F31206A4090}" srcOrd="2" destOrd="0" presId="urn:microsoft.com/office/officeart/2005/8/layout/process3"/>
    <dgm:cxn modelId="{E110718F-6F0D-4E52-8CBA-4D5D4C0294D9}" type="presParOf" srcId="{B0CB2E9D-5A8E-4AA4-8786-8F31206A4090}" destId="{3743BBAB-A360-45C9-9888-BC407069E69B}" srcOrd="0" destOrd="0" presId="urn:microsoft.com/office/officeart/2005/8/layout/process3"/>
    <dgm:cxn modelId="{E5556AC5-1E29-4B18-9AF9-59B8C008A345}" type="presParOf" srcId="{B0CB2E9D-5A8E-4AA4-8786-8F31206A4090}" destId="{C1ADFC98-6018-4DB0-A713-B7A38C994774}" srcOrd="1" destOrd="0" presId="urn:microsoft.com/office/officeart/2005/8/layout/process3"/>
    <dgm:cxn modelId="{EA8B8203-62FF-4E7E-A47E-B248811A776D}" type="presParOf" srcId="{B0CB2E9D-5A8E-4AA4-8786-8F31206A4090}" destId="{E2C17F87-A5CA-4214-9DF0-9C429D09926C}" srcOrd="2" destOrd="0" presId="urn:microsoft.com/office/officeart/2005/8/layout/process3"/>
    <dgm:cxn modelId="{43D4B46E-ACC5-4F99-9CE4-811D997F5022}" type="presParOf" srcId="{3BAED83B-89B8-4EC9-B7F4-385CC156CF7F}" destId="{FA0BC8C5-550E-4EE0-A25A-33F980BF958B}" srcOrd="3" destOrd="0" presId="urn:microsoft.com/office/officeart/2005/8/layout/process3"/>
    <dgm:cxn modelId="{85882458-25EA-44BE-9E4F-D78BB851426B}" type="presParOf" srcId="{FA0BC8C5-550E-4EE0-A25A-33F980BF958B}" destId="{6871033C-EF0B-4BC9-8792-174FB1628A81}" srcOrd="0" destOrd="0" presId="urn:microsoft.com/office/officeart/2005/8/layout/process3"/>
    <dgm:cxn modelId="{A6E87E0A-F47C-4E62-8595-B59706DB3B96}" type="presParOf" srcId="{3BAED83B-89B8-4EC9-B7F4-385CC156CF7F}" destId="{76CF97E9-1262-4B8E-93E8-38677E16AF4A}" srcOrd="4" destOrd="0" presId="urn:microsoft.com/office/officeart/2005/8/layout/process3"/>
    <dgm:cxn modelId="{2EC429F4-77A4-40BD-98B6-19838E5F9387}" type="presParOf" srcId="{76CF97E9-1262-4B8E-93E8-38677E16AF4A}" destId="{718DE87E-4115-4DE9-983E-AD9B1042225F}" srcOrd="0" destOrd="0" presId="urn:microsoft.com/office/officeart/2005/8/layout/process3"/>
    <dgm:cxn modelId="{C862CBAF-8DA4-46F0-9988-E0EF8A62C668}" type="presParOf" srcId="{76CF97E9-1262-4B8E-93E8-38677E16AF4A}" destId="{F7E3D8DD-217A-4978-A013-EC7AA69725B8}" srcOrd="1" destOrd="0" presId="urn:microsoft.com/office/officeart/2005/8/layout/process3"/>
    <dgm:cxn modelId="{DB72D35B-32A4-4287-A048-226D16B33E3C}" type="presParOf" srcId="{76CF97E9-1262-4B8E-93E8-38677E16AF4A}" destId="{D3794CEE-9DE8-496F-B661-A515A2063548}" srcOrd="2" destOrd="0" presId="urn:microsoft.com/office/officeart/2005/8/layout/process3"/>
    <dgm:cxn modelId="{FC9D379F-1D86-4004-956E-745742498471}" type="presParOf" srcId="{3BAED83B-89B8-4EC9-B7F4-385CC156CF7F}" destId="{2C9CA1C2-B59C-4699-9A1F-4FD27EE1A7B9}" srcOrd="5" destOrd="0" presId="urn:microsoft.com/office/officeart/2005/8/layout/process3"/>
    <dgm:cxn modelId="{155A11F2-C51F-4FC8-B08A-ED2CA055F8B9}" type="presParOf" srcId="{2C9CA1C2-B59C-4699-9A1F-4FD27EE1A7B9}" destId="{10C47386-FF26-4370-8A79-D242172BB42D}" srcOrd="0" destOrd="0" presId="urn:microsoft.com/office/officeart/2005/8/layout/process3"/>
    <dgm:cxn modelId="{D556FEB3-4EEC-4EB9-90DF-4FA71A40A670}" type="presParOf" srcId="{3BAED83B-89B8-4EC9-B7F4-385CC156CF7F}" destId="{FC4C042C-722F-49CF-921B-F442340234E4}" srcOrd="6" destOrd="0" presId="urn:microsoft.com/office/officeart/2005/8/layout/process3"/>
    <dgm:cxn modelId="{53F3EFCB-578B-49AE-9BC6-6E6DA92255E1}" type="presParOf" srcId="{FC4C042C-722F-49CF-921B-F442340234E4}" destId="{A2B2A4EE-16A0-4BF8-8B00-AABC4C9D9DC1}" srcOrd="0" destOrd="0" presId="urn:microsoft.com/office/officeart/2005/8/layout/process3"/>
    <dgm:cxn modelId="{96EC2BB1-E466-4292-822A-BAC798B62191}" type="presParOf" srcId="{FC4C042C-722F-49CF-921B-F442340234E4}" destId="{99E90418-3D7A-40C3-9273-D5C1025924F1}" srcOrd="1" destOrd="0" presId="urn:microsoft.com/office/officeart/2005/8/layout/process3"/>
    <dgm:cxn modelId="{63DE2F50-DD3F-4FDA-A010-50B22B3FF4E9}" type="presParOf" srcId="{FC4C042C-722F-49CF-921B-F442340234E4}" destId="{25F8D0BF-8067-4E99-8709-6BC3CF91D9F8}" srcOrd="2" destOrd="0" presId="urn:microsoft.com/office/officeart/2005/8/layout/process3"/>
    <dgm:cxn modelId="{B40C4917-5C53-434A-8D4A-5588B952D123}" type="presParOf" srcId="{3BAED83B-89B8-4EC9-B7F4-385CC156CF7F}" destId="{9FC621D1-A521-4300-A595-C64A54A5237A}" srcOrd="7" destOrd="0" presId="urn:microsoft.com/office/officeart/2005/8/layout/process3"/>
    <dgm:cxn modelId="{F5F10A1D-0EB2-456C-ADA4-BEF5771C9F3A}" type="presParOf" srcId="{9FC621D1-A521-4300-A595-C64A54A5237A}" destId="{132C89EB-88B8-4EEE-9F85-33C380E7628C}" srcOrd="0" destOrd="0" presId="urn:microsoft.com/office/officeart/2005/8/layout/process3"/>
    <dgm:cxn modelId="{CBCA81B4-08F8-48BD-B986-8BE89CFE2C97}" type="presParOf" srcId="{3BAED83B-89B8-4EC9-B7F4-385CC156CF7F}" destId="{535E83EE-8178-4F30-907C-FD105DB4BD25}" srcOrd="8" destOrd="0" presId="urn:microsoft.com/office/officeart/2005/8/layout/process3"/>
    <dgm:cxn modelId="{58C0995F-84B2-43DB-9824-C3751B00BE1A}" type="presParOf" srcId="{535E83EE-8178-4F30-907C-FD105DB4BD25}" destId="{0A4D7455-F994-40F3-96FB-2C0A8DD94A44}" srcOrd="0" destOrd="0" presId="urn:microsoft.com/office/officeart/2005/8/layout/process3"/>
    <dgm:cxn modelId="{A1DAB616-7C70-48FA-9DE8-9C27867D7DF3}" type="presParOf" srcId="{535E83EE-8178-4F30-907C-FD105DB4BD25}" destId="{C45F7E2E-2808-4BE7-96C2-DD098BC286BD}" srcOrd="1" destOrd="0" presId="urn:microsoft.com/office/officeart/2005/8/layout/process3"/>
    <dgm:cxn modelId="{99A061DF-7414-4F27-9C3E-C33C616A7165}" type="presParOf" srcId="{535E83EE-8178-4F30-907C-FD105DB4BD25}" destId="{91B1321A-3717-4AA2-BC3F-26F43F3AAEF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751BC-571E-4F08-8723-E7C48C73AB16}">
      <dsp:nvSpPr>
        <dsp:cNvPr id="0" name=""/>
        <dsp:cNvSpPr/>
      </dsp:nvSpPr>
      <dsp:spPr>
        <a:xfrm>
          <a:off x="6578" y="516217"/>
          <a:ext cx="1484255" cy="7833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New Campaign Request </a:t>
          </a:r>
        </a:p>
      </dsp:txBody>
      <dsp:txXfrm>
        <a:off x="6578" y="516217"/>
        <a:ext cx="1484255" cy="522263"/>
      </dsp:txXfrm>
    </dsp:sp>
    <dsp:sp modelId="{650C9A77-343F-4A80-99E0-7195E5CAFFCC}">
      <dsp:nvSpPr>
        <dsp:cNvPr id="0" name=""/>
        <dsp:cNvSpPr/>
      </dsp:nvSpPr>
      <dsp:spPr>
        <a:xfrm>
          <a:off x="310582" y="1024741"/>
          <a:ext cx="1484255" cy="2368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a:t>Request initiated by Marketer through </a:t>
          </a:r>
          <a:r>
            <a:rPr lang="en-IN" sz="1400" kern="1200">
              <a:hlinkClick xmlns:r="http://schemas.openxmlformats.org/officeDocument/2006/relationships" r:id="rId1"/>
            </a:rPr>
            <a:t>request form</a:t>
          </a:r>
          <a:endParaRPr lang="en-US" sz="1400" kern="1200"/>
        </a:p>
        <a:p>
          <a:pPr marL="114300" lvl="1" indent="-114300" algn="l" defTabSz="622300">
            <a:lnSpc>
              <a:spcPct val="90000"/>
            </a:lnSpc>
            <a:spcBef>
              <a:spcPct val="0"/>
            </a:spcBef>
            <a:spcAft>
              <a:spcPct val="15000"/>
            </a:spcAft>
            <a:buChar char="•"/>
          </a:pPr>
          <a:r>
            <a:rPr lang="en-IN" sz="1400" kern="1200"/>
            <a:t>Campaign Team shares campaign template:</a:t>
          </a:r>
          <a:br>
            <a:rPr lang="en-IN" sz="1400" kern="1200"/>
          </a:br>
          <a:r>
            <a:rPr lang="en-IN" sz="1400" kern="1200">
              <a:hlinkClick xmlns:r="http://schemas.openxmlformats.org/officeDocument/2006/relationships" r:id="rId2"/>
            </a:rPr>
            <a:t>Google</a:t>
          </a:r>
          <a:br>
            <a:rPr lang="en-IN" sz="1400" kern="1200"/>
          </a:br>
          <a:r>
            <a:rPr lang="en-IN" sz="1400" kern="1200">
              <a:hlinkClick xmlns:r="http://schemas.openxmlformats.org/officeDocument/2006/relationships" r:id="rId3"/>
            </a:rPr>
            <a:t>LinkedIn</a:t>
          </a:r>
          <a:endParaRPr lang="en-US" sz="1400" kern="1200"/>
        </a:p>
      </dsp:txBody>
      <dsp:txXfrm>
        <a:off x="354054" y="1068213"/>
        <a:ext cx="1397311" cy="2281856"/>
      </dsp:txXfrm>
    </dsp:sp>
    <dsp:sp modelId="{1BD9EF47-CA19-4404-B3E8-CF63A048FB04}">
      <dsp:nvSpPr>
        <dsp:cNvPr id="0" name=""/>
        <dsp:cNvSpPr/>
      </dsp:nvSpPr>
      <dsp:spPr>
        <a:xfrm>
          <a:off x="1715841" y="710053"/>
          <a:ext cx="477016" cy="3695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715841" y="783960"/>
        <a:ext cx="366155" cy="221722"/>
      </dsp:txXfrm>
    </dsp:sp>
    <dsp:sp modelId="{C1ADFC98-6018-4DB0-A713-B7A38C994774}">
      <dsp:nvSpPr>
        <dsp:cNvPr id="0" name=""/>
        <dsp:cNvSpPr/>
      </dsp:nvSpPr>
      <dsp:spPr>
        <a:xfrm>
          <a:off x="2390864" y="516217"/>
          <a:ext cx="1484255" cy="7833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Kick Off Meeting</a:t>
          </a:r>
        </a:p>
      </dsp:txBody>
      <dsp:txXfrm>
        <a:off x="2390864" y="516217"/>
        <a:ext cx="1484255" cy="522263"/>
      </dsp:txXfrm>
    </dsp:sp>
    <dsp:sp modelId="{E2C17F87-A5CA-4214-9DF0-9C429D09926C}">
      <dsp:nvSpPr>
        <dsp:cNvPr id="0" name=""/>
        <dsp:cNvSpPr/>
      </dsp:nvSpPr>
      <dsp:spPr>
        <a:xfrm>
          <a:off x="2694868" y="1024741"/>
          <a:ext cx="1484255" cy="2368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a:t>Meeting setup by Campaign Team</a:t>
          </a:r>
          <a:endParaRPr lang="en-US" sz="1400" kern="1200"/>
        </a:p>
        <a:p>
          <a:pPr marL="114300" lvl="1" indent="-114300" algn="l" defTabSz="622300">
            <a:lnSpc>
              <a:spcPct val="90000"/>
            </a:lnSpc>
            <a:spcBef>
              <a:spcPct val="0"/>
            </a:spcBef>
            <a:spcAft>
              <a:spcPct val="15000"/>
            </a:spcAft>
            <a:buChar char="•"/>
          </a:pPr>
          <a:r>
            <a:rPr lang="en-IN" sz="1400" kern="1200"/>
            <a:t>Collect basic campaign details (Objective, Duration, Budget etc.)</a:t>
          </a:r>
          <a:endParaRPr lang="en-US" sz="1400" kern="1200"/>
        </a:p>
      </dsp:txBody>
      <dsp:txXfrm>
        <a:off x="2738340" y="1068213"/>
        <a:ext cx="1397311" cy="2281856"/>
      </dsp:txXfrm>
    </dsp:sp>
    <dsp:sp modelId="{FA0BC8C5-550E-4EE0-A25A-33F980BF958B}">
      <dsp:nvSpPr>
        <dsp:cNvPr id="0" name=""/>
        <dsp:cNvSpPr/>
      </dsp:nvSpPr>
      <dsp:spPr>
        <a:xfrm>
          <a:off x="4100127" y="710053"/>
          <a:ext cx="477016" cy="3695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100127" y="783960"/>
        <a:ext cx="366155" cy="221722"/>
      </dsp:txXfrm>
    </dsp:sp>
    <dsp:sp modelId="{F7E3D8DD-217A-4978-A013-EC7AA69725B8}">
      <dsp:nvSpPr>
        <dsp:cNvPr id="0" name=""/>
        <dsp:cNvSpPr/>
      </dsp:nvSpPr>
      <dsp:spPr>
        <a:xfrm>
          <a:off x="4775150" y="516217"/>
          <a:ext cx="1484255" cy="7833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IN" sz="1400" kern="1200"/>
            <a:t>Campaign Setup Initiated</a:t>
          </a:r>
          <a:endParaRPr lang="en-US" sz="1400" kern="1200"/>
        </a:p>
      </dsp:txBody>
      <dsp:txXfrm>
        <a:off x="4775150" y="516217"/>
        <a:ext cx="1484255" cy="522263"/>
      </dsp:txXfrm>
    </dsp:sp>
    <dsp:sp modelId="{D3794CEE-9DE8-496F-B661-A515A2063548}">
      <dsp:nvSpPr>
        <dsp:cNvPr id="0" name=""/>
        <dsp:cNvSpPr/>
      </dsp:nvSpPr>
      <dsp:spPr>
        <a:xfrm>
          <a:off x="5079154" y="1024741"/>
          <a:ext cx="1484255" cy="2368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a:t>Audience research for LinkedIn</a:t>
          </a:r>
          <a:endParaRPr lang="en-US" sz="1400" kern="1200"/>
        </a:p>
        <a:p>
          <a:pPr marL="114300" lvl="1" indent="-114300" algn="l" defTabSz="622300">
            <a:lnSpc>
              <a:spcPct val="90000"/>
            </a:lnSpc>
            <a:spcBef>
              <a:spcPct val="0"/>
            </a:spcBef>
            <a:spcAft>
              <a:spcPct val="15000"/>
            </a:spcAft>
            <a:buChar char="•"/>
          </a:pPr>
          <a:r>
            <a:rPr lang="en-IN" sz="1400" kern="1200"/>
            <a:t>Keywords for Google Ads</a:t>
          </a:r>
          <a:endParaRPr lang="en-US" sz="1400" kern="1200"/>
        </a:p>
        <a:p>
          <a:pPr marL="114300" lvl="1" indent="-114300" algn="l" defTabSz="622300">
            <a:lnSpc>
              <a:spcPct val="90000"/>
            </a:lnSpc>
            <a:spcBef>
              <a:spcPct val="0"/>
            </a:spcBef>
            <a:spcAft>
              <a:spcPct val="15000"/>
            </a:spcAft>
            <a:buChar char="•"/>
          </a:pPr>
          <a:r>
            <a:rPr lang="en-IN" sz="1400" kern="1200"/>
            <a:t>Ad creative setup</a:t>
          </a:r>
          <a:endParaRPr lang="en-US" sz="1400" kern="1200"/>
        </a:p>
        <a:p>
          <a:pPr marL="114300" lvl="1" indent="-114300" algn="l" defTabSz="622300">
            <a:lnSpc>
              <a:spcPct val="90000"/>
            </a:lnSpc>
            <a:spcBef>
              <a:spcPct val="0"/>
            </a:spcBef>
            <a:spcAft>
              <a:spcPct val="15000"/>
            </a:spcAft>
            <a:buChar char="•"/>
          </a:pPr>
          <a:r>
            <a:rPr lang="en-IN" sz="1400" kern="1200"/>
            <a:t>Form setup</a:t>
          </a:r>
          <a:endParaRPr lang="en-US" sz="1400" kern="1200"/>
        </a:p>
      </dsp:txBody>
      <dsp:txXfrm>
        <a:off x="5122626" y="1068213"/>
        <a:ext cx="1397311" cy="2281856"/>
      </dsp:txXfrm>
    </dsp:sp>
    <dsp:sp modelId="{2C9CA1C2-B59C-4699-9A1F-4FD27EE1A7B9}">
      <dsp:nvSpPr>
        <dsp:cNvPr id="0" name=""/>
        <dsp:cNvSpPr/>
      </dsp:nvSpPr>
      <dsp:spPr>
        <a:xfrm>
          <a:off x="6484413" y="710053"/>
          <a:ext cx="477016" cy="3695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484413" y="783960"/>
        <a:ext cx="366155" cy="221722"/>
      </dsp:txXfrm>
    </dsp:sp>
    <dsp:sp modelId="{99E90418-3D7A-40C3-9273-D5C1025924F1}">
      <dsp:nvSpPr>
        <dsp:cNvPr id="0" name=""/>
        <dsp:cNvSpPr/>
      </dsp:nvSpPr>
      <dsp:spPr>
        <a:xfrm>
          <a:off x="7159436" y="516217"/>
          <a:ext cx="1484255" cy="7833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Review with Marketer</a:t>
          </a:r>
        </a:p>
      </dsp:txBody>
      <dsp:txXfrm>
        <a:off x="7159436" y="516217"/>
        <a:ext cx="1484255" cy="522263"/>
      </dsp:txXfrm>
    </dsp:sp>
    <dsp:sp modelId="{25F8D0BF-8067-4E99-8709-6BC3CF91D9F8}">
      <dsp:nvSpPr>
        <dsp:cNvPr id="0" name=""/>
        <dsp:cNvSpPr/>
      </dsp:nvSpPr>
      <dsp:spPr>
        <a:xfrm>
          <a:off x="7463440" y="1024741"/>
          <a:ext cx="1484255" cy="2368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a:t>Share previews for approval</a:t>
          </a:r>
          <a:endParaRPr lang="en-US" sz="1400" kern="1200"/>
        </a:p>
        <a:p>
          <a:pPr marL="114300" lvl="1" indent="-114300" algn="l" defTabSz="622300">
            <a:lnSpc>
              <a:spcPct val="90000"/>
            </a:lnSpc>
            <a:spcBef>
              <a:spcPct val="0"/>
            </a:spcBef>
            <a:spcAft>
              <a:spcPct val="15000"/>
            </a:spcAft>
            <a:buChar char="•"/>
          </a:pPr>
          <a:r>
            <a:rPr lang="en-IN" sz="1400" kern="1200"/>
            <a:t>Adjust ad creatives and audiences based on feedback </a:t>
          </a:r>
          <a:endParaRPr lang="en-US" sz="1400" kern="1200"/>
        </a:p>
      </dsp:txBody>
      <dsp:txXfrm>
        <a:off x="7506912" y="1068213"/>
        <a:ext cx="1397311" cy="2281856"/>
      </dsp:txXfrm>
    </dsp:sp>
    <dsp:sp modelId="{9FC621D1-A521-4300-A595-C64A54A5237A}">
      <dsp:nvSpPr>
        <dsp:cNvPr id="0" name=""/>
        <dsp:cNvSpPr/>
      </dsp:nvSpPr>
      <dsp:spPr>
        <a:xfrm>
          <a:off x="8868699" y="710053"/>
          <a:ext cx="477016" cy="3695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868699" y="783960"/>
        <a:ext cx="366155" cy="221722"/>
      </dsp:txXfrm>
    </dsp:sp>
    <dsp:sp modelId="{C45F7E2E-2808-4BE7-96C2-DD098BC286BD}">
      <dsp:nvSpPr>
        <dsp:cNvPr id="0" name=""/>
        <dsp:cNvSpPr/>
      </dsp:nvSpPr>
      <dsp:spPr>
        <a:xfrm>
          <a:off x="9543722" y="516217"/>
          <a:ext cx="1484255" cy="7833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Launch campaign</a:t>
          </a:r>
        </a:p>
      </dsp:txBody>
      <dsp:txXfrm>
        <a:off x="9543722" y="516217"/>
        <a:ext cx="1484255" cy="522263"/>
      </dsp:txXfrm>
    </dsp:sp>
    <dsp:sp modelId="{91B1321A-3717-4AA2-BC3F-26F43F3AAEF2}">
      <dsp:nvSpPr>
        <dsp:cNvPr id="0" name=""/>
        <dsp:cNvSpPr/>
      </dsp:nvSpPr>
      <dsp:spPr>
        <a:xfrm>
          <a:off x="9847726" y="1024741"/>
          <a:ext cx="1484255" cy="2368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Continuous monitoring and adjustments of campaign post-launch</a:t>
          </a:r>
        </a:p>
      </dsp:txBody>
      <dsp:txXfrm>
        <a:off x="9891198" y="1068213"/>
        <a:ext cx="1397311" cy="22818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23"/>
            <a:ext cx="4393055" cy="367959"/>
          </a:xfrm>
          <a:prstGeom prst="rect">
            <a:avLst/>
          </a:prstGeom>
        </p:spPr>
        <p:txBody>
          <a:bodyPr vert="horz" lIns="93324" tIns="46662" rIns="93324" bIns="46662" rtlCol="0"/>
          <a:lstStyle>
            <a:lvl1pPr algn="l">
              <a:defRPr sz="1200"/>
            </a:lvl1pPr>
          </a:lstStyle>
          <a:p>
            <a:endParaRPr lang="en-US" b="1" dirty="0"/>
          </a:p>
        </p:txBody>
      </p:sp>
      <p:sp>
        <p:nvSpPr>
          <p:cNvPr id="3" name="Date Placeholder 2"/>
          <p:cNvSpPr>
            <a:spLocks noGrp="1"/>
          </p:cNvSpPr>
          <p:nvPr>
            <p:ph type="dt" sz="quarter" idx="1"/>
          </p:nvPr>
        </p:nvSpPr>
        <p:spPr>
          <a:xfrm>
            <a:off x="494675" y="669161"/>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7/3/2024</a:t>
            </a:fld>
            <a:endParaRPr lang="en-US" sz="1000" i="1" dirty="0"/>
          </a:p>
        </p:txBody>
      </p:sp>
      <p:sp>
        <p:nvSpPr>
          <p:cNvPr id="4" name="Footer Placeholder 3"/>
          <p:cNvSpPr>
            <a:spLocks noGrp="1"/>
          </p:cNvSpPr>
          <p:nvPr>
            <p:ph type="ftr" sz="quarter" idx="2"/>
          </p:nvPr>
        </p:nvSpPr>
        <p:spPr>
          <a:xfrm>
            <a:off x="494691" y="8780243"/>
            <a:ext cx="2893517" cy="251346"/>
          </a:xfrm>
          <a:prstGeom prst="rect">
            <a:avLst/>
          </a:prstGeom>
        </p:spPr>
        <p:txBody>
          <a:bodyPr vert="horz" lIns="93324" tIns="46662" rIns="93324" bIns="46662" rtlCol="0" anchor="b"/>
          <a:lstStyle>
            <a:lvl1pPr algn="l">
              <a:defRPr sz="1200"/>
            </a:lvl1pPr>
          </a:lstStyle>
          <a:p>
            <a:endParaRPr lang="en-US" sz="1000" dirty="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dirty="0"/>
          </a:p>
        </p:txBody>
      </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4FCD28D-5205-B14D-9338-E5F52C4B3AFB}"/>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3460" y="671457"/>
            <a:ext cx="1555593" cy="281237"/>
          </a:xfrm>
          <a:prstGeom prst="rect">
            <a:avLst/>
          </a:prstGeom>
        </p:spPr>
      </p:pic>
      <p:sp>
        <p:nvSpPr>
          <p:cNvPr id="20" name="Header Placeholder 19">
            <a:extLst>
              <a:ext uri="{FF2B5EF4-FFF2-40B4-BE49-F238E27FC236}">
                <a16:creationId xmlns:a16="http://schemas.microsoft.com/office/drawing/2014/main" id="{44B54E68-49B3-EB4F-9F06-63EBE21271F2}"/>
              </a:ext>
            </a:extLst>
          </p:cNvPr>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21" name="Slide Image Placeholder 20">
            <a:extLst>
              <a:ext uri="{FF2B5EF4-FFF2-40B4-BE49-F238E27FC236}">
                <a16:creationId xmlns:a16="http://schemas.microsoft.com/office/drawing/2014/main" id="{9F80914E-3226-3544-8067-D77A7810E7E0}"/>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22" name="Footer Placeholder 21">
            <a:extLst>
              <a:ext uri="{FF2B5EF4-FFF2-40B4-BE49-F238E27FC236}">
                <a16:creationId xmlns:a16="http://schemas.microsoft.com/office/drawing/2014/main" id="{73A95A9D-2083-FD47-8FCC-26405789E46C}"/>
              </a:ext>
            </a:extLst>
          </p:cNvPr>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23" name="Slide Number Placeholder 22">
            <a:extLst>
              <a:ext uri="{FF2B5EF4-FFF2-40B4-BE49-F238E27FC236}">
                <a16:creationId xmlns:a16="http://schemas.microsoft.com/office/drawing/2014/main" id="{C3E99797-5A44-E441-B5A2-75267FF5AEBD}"/>
              </a:ext>
            </a:extLst>
          </p:cNvPr>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2757C527-D302-0D4C-8820-8247C93BFD8D}" type="slidenum">
              <a:rPr lang="en-US" smtClean="0"/>
              <a:t>‹#›</a:t>
            </a:fld>
            <a:endParaRPr lang="en-US"/>
          </a:p>
        </p:txBody>
      </p:sp>
      <p:sp>
        <p:nvSpPr>
          <p:cNvPr id="24" name="Notes Placeholder 23">
            <a:extLst>
              <a:ext uri="{FF2B5EF4-FFF2-40B4-BE49-F238E27FC236}">
                <a16:creationId xmlns:a16="http://schemas.microsoft.com/office/drawing/2014/main" id="{0824245F-47FC-6845-9612-BB5942EF9984}"/>
              </a:ext>
            </a:extLst>
          </p:cNvPr>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a:extLst>
              <a:ext uri="{FF2B5EF4-FFF2-40B4-BE49-F238E27FC236}">
                <a16:creationId xmlns:a16="http://schemas.microsoft.com/office/drawing/2014/main" id="{089E4AFB-44C9-3941-9EFD-0F8219FA48F5}"/>
              </a:ext>
            </a:extLst>
          </p:cNvPr>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76052FF9-2A45-F143-A9E3-2C98D6266DD3}" type="datetimeFigureOut">
              <a:rPr lang="en-US" smtClean="0"/>
              <a:t>7/3/2024</a:t>
            </a:fld>
            <a:endParaRPr lang="en-US"/>
          </a:p>
        </p:txBody>
      </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ordstream.com/google-remarketin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wordstream.com/blog/ws/2022/10/18/google-ads-custom-segme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0</a:t>
            </a:fld>
            <a:endParaRPr lang="en-US"/>
          </a:p>
        </p:txBody>
      </p:sp>
    </p:spTree>
    <p:extLst>
      <p:ext uri="{BB962C8B-B14F-4D97-AF65-F5344CB8AC3E}">
        <p14:creationId xmlns:p14="http://schemas.microsoft.com/office/powerpoint/2010/main" val="103892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1</a:t>
            </a:fld>
            <a:endParaRPr lang="en-US"/>
          </a:p>
        </p:txBody>
      </p:sp>
    </p:spTree>
    <p:extLst>
      <p:ext uri="{BB962C8B-B14F-4D97-AF65-F5344CB8AC3E}">
        <p14:creationId xmlns:p14="http://schemas.microsoft.com/office/powerpoint/2010/main" val="226484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1f907dd801_0_114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11f907dd801_0_1147:notes"/>
          <p:cNvSpPr txBox="1">
            <a:spLocks noGrp="1"/>
          </p:cNvSpPr>
          <p:nvPr>
            <p:ph type="body" idx="1"/>
          </p:nvPr>
        </p:nvSpPr>
        <p:spPr>
          <a:xfrm>
            <a:off x="702310" y="4421822"/>
            <a:ext cx="5618400" cy="418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200"/>
              <a:buNone/>
            </a:pPr>
            <a:endParaRPr/>
          </a:p>
        </p:txBody>
      </p:sp>
    </p:spTree>
    <p:extLst>
      <p:ext uri="{BB962C8B-B14F-4D97-AF65-F5344CB8AC3E}">
        <p14:creationId xmlns:p14="http://schemas.microsoft.com/office/powerpoint/2010/main" val="291059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22655d511f_0_21:notes"/>
          <p:cNvSpPr>
            <a:spLocks noGrp="1" noRot="1" noChangeAspect="1"/>
          </p:cNvSpPr>
          <p:nvPr>
            <p:ph type="sldImg" idx="2"/>
          </p:nvPr>
        </p:nvSpPr>
        <p:spPr>
          <a:xfrm>
            <a:off x="4514850" y="6921500"/>
            <a:ext cx="2690813" cy="1512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122655d511f_0_21:notes"/>
          <p:cNvSpPr txBox="1">
            <a:spLocks noGrp="1"/>
          </p:cNvSpPr>
          <p:nvPr>
            <p:ph type="body" idx="1"/>
          </p:nvPr>
        </p:nvSpPr>
        <p:spPr>
          <a:xfrm>
            <a:off x="396417" y="1314911"/>
            <a:ext cx="6230400" cy="5259600"/>
          </a:xfrm>
          <a:prstGeom prst="rect">
            <a:avLst/>
          </a:prstGeom>
          <a:noFill/>
          <a:ln>
            <a:noFill/>
          </a:ln>
        </p:spPr>
        <p:txBody>
          <a:bodyPr spcFirstLastPara="1" wrap="square" lIns="91425" tIns="45700" rIns="91425" bIns="45700" anchor="t" anchorCtr="0">
            <a:noAutofit/>
          </a:bodyPr>
          <a:lstStyle/>
          <a:p>
            <a:pPr marL="117475" indent="-41275">
              <a:spcBef>
                <a:spcPts val="0"/>
              </a:spcBef>
              <a:buNone/>
            </a:pPr>
            <a:endParaRPr lang="en-US"/>
          </a:p>
        </p:txBody>
      </p:sp>
      <p:sp>
        <p:nvSpPr>
          <p:cNvPr id="418" name="Google Shape;418;g122655d511f_0_21:notes"/>
          <p:cNvSpPr txBox="1">
            <a:spLocks noGrp="1"/>
          </p:cNvSpPr>
          <p:nvPr>
            <p:ph type="hdr" idx="3"/>
          </p:nvPr>
        </p:nvSpPr>
        <p:spPr>
          <a:xfrm>
            <a:off x="399927" y="329698"/>
            <a:ext cx="4476900" cy="41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g122655d511f_0_21:notes"/>
          <p:cNvSpPr txBox="1">
            <a:spLocks noGrp="1"/>
          </p:cNvSpPr>
          <p:nvPr>
            <p:ph type="sldNum" idx="12"/>
          </p:nvPr>
        </p:nvSpPr>
        <p:spPr>
          <a:xfrm>
            <a:off x="5699662" y="8780243"/>
            <a:ext cx="927000" cy="25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26533eadad_0_3:notes"/>
          <p:cNvSpPr>
            <a:spLocks noGrp="1" noRot="1" noChangeAspect="1"/>
          </p:cNvSpPr>
          <p:nvPr>
            <p:ph type="sldImg" idx="2"/>
          </p:nvPr>
        </p:nvSpPr>
        <p:spPr>
          <a:xfrm>
            <a:off x="4514850" y="6921500"/>
            <a:ext cx="2690813" cy="1512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g126533eadad_0_3:notes"/>
          <p:cNvSpPr txBox="1">
            <a:spLocks noGrp="1"/>
          </p:cNvSpPr>
          <p:nvPr>
            <p:ph type="body" idx="1"/>
          </p:nvPr>
        </p:nvSpPr>
        <p:spPr>
          <a:xfrm>
            <a:off x="396417" y="1314911"/>
            <a:ext cx="6230400" cy="5259600"/>
          </a:xfrm>
          <a:prstGeom prst="rect">
            <a:avLst/>
          </a:prstGeom>
          <a:noFill/>
          <a:ln>
            <a:noFill/>
          </a:ln>
        </p:spPr>
        <p:txBody>
          <a:bodyPr spcFirstLastPara="1" wrap="square" lIns="91425" tIns="45700" rIns="91425" bIns="45700" anchor="t" anchorCtr="0">
            <a:noAutofit/>
          </a:bodyPr>
          <a:lstStyle/>
          <a:p>
            <a:pPr marL="117475" lvl="0" indent="-41275" algn="l" rtl="0">
              <a:lnSpc>
                <a:spcPct val="100000"/>
              </a:lnSpc>
              <a:spcBef>
                <a:spcPts val="0"/>
              </a:spcBef>
              <a:spcAft>
                <a:spcPts val="0"/>
              </a:spcAft>
              <a:buNone/>
            </a:pPr>
            <a:endParaRPr/>
          </a:p>
          <a:p>
            <a:pPr>
              <a:buNone/>
            </a:pPr>
            <a:r>
              <a:rPr lang="en-US"/>
              <a:t>Hemant</a:t>
            </a:r>
          </a:p>
          <a:p>
            <a:pPr marL="117475" lvl="0" indent="-41275" algn="l">
              <a:lnSpc>
                <a:spcPct val="100000"/>
              </a:lnSpc>
              <a:spcBef>
                <a:spcPts val="0"/>
              </a:spcBef>
              <a:spcAft>
                <a:spcPts val="0"/>
              </a:spcAft>
              <a:buSzPts val="1200"/>
              <a:buNone/>
            </a:pPr>
            <a:endParaRPr/>
          </a:p>
        </p:txBody>
      </p:sp>
      <p:sp>
        <p:nvSpPr>
          <p:cNvPr id="713" name="Google Shape;713;g126533eadad_0_3:notes"/>
          <p:cNvSpPr txBox="1">
            <a:spLocks noGrp="1"/>
          </p:cNvSpPr>
          <p:nvPr>
            <p:ph type="hdr" idx="3"/>
          </p:nvPr>
        </p:nvSpPr>
        <p:spPr>
          <a:xfrm>
            <a:off x="399927" y="329698"/>
            <a:ext cx="4476900" cy="41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g126533eadad_0_3:notes"/>
          <p:cNvSpPr txBox="1">
            <a:spLocks noGrp="1"/>
          </p:cNvSpPr>
          <p:nvPr>
            <p:ph type="sldNum" idx="12"/>
          </p:nvPr>
        </p:nvSpPr>
        <p:spPr>
          <a:xfrm>
            <a:off x="5699662" y="8780243"/>
            <a:ext cx="927000" cy="25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IN" b="1" i="0">
                <a:solidFill>
                  <a:srgbClr val="000000"/>
                </a:solidFill>
                <a:effectLst/>
                <a:latin typeface="unify sans bold"/>
              </a:rPr>
              <a:t>KEYWORDS</a:t>
            </a:r>
          </a:p>
          <a:p>
            <a:pPr algn="l" fontAlgn="base"/>
            <a:endParaRPr lang="en-IN" b="1" i="0">
              <a:solidFill>
                <a:srgbClr val="000000"/>
              </a:solidFill>
              <a:effectLst/>
              <a:latin typeface="unify sans bold"/>
            </a:endParaRPr>
          </a:p>
          <a:p>
            <a:pPr algn="l" fontAlgn="base"/>
            <a:endParaRPr lang="en-IN" b="1" i="0">
              <a:solidFill>
                <a:srgbClr val="000000"/>
              </a:solidFill>
              <a:effectLst/>
              <a:latin typeface="unify sans bold"/>
            </a:endParaRPr>
          </a:p>
          <a:p>
            <a:pPr algn="l" fontAlgn="base"/>
            <a:endParaRPr lang="en-IN" b="1" i="0">
              <a:solidFill>
                <a:srgbClr val="000000"/>
              </a:solidFill>
              <a:effectLst/>
              <a:latin typeface="unify sans bold"/>
            </a:endParaRPr>
          </a:p>
          <a:p>
            <a:pPr algn="l" fontAlgn="base"/>
            <a:endParaRPr lang="en-IN" b="1" i="0">
              <a:solidFill>
                <a:srgbClr val="000000"/>
              </a:solidFill>
              <a:effectLst/>
              <a:latin typeface="unify sans bold"/>
            </a:endParaRPr>
          </a:p>
          <a:p>
            <a:pPr algn="l" fontAlgn="base"/>
            <a:r>
              <a:rPr lang="en-IN" b="1" i="0">
                <a:solidFill>
                  <a:srgbClr val="000000"/>
                </a:solidFill>
                <a:effectLst/>
                <a:latin typeface="unify sans bold"/>
              </a:rPr>
              <a:t>AUDIENCE</a:t>
            </a:r>
          </a:p>
          <a:p>
            <a:pPr algn="l" fontAlgn="base"/>
            <a:endParaRPr lang="en-IN" b="1" i="0">
              <a:solidFill>
                <a:srgbClr val="000000"/>
              </a:solidFill>
              <a:effectLst/>
              <a:latin typeface="unify sans bold"/>
            </a:endParaRPr>
          </a:p>
          <a:p>
            <a:pPr marL="0" indent="0" algn="l" fontAlgn="base">
              <a:buNone/>
            </a:pPr>
            <a:r>
              <a:rPr lang="en-IN" b="1" i="0">
                <a:solidFill>
                  <a:srgbClr val="000000"/>
                </a:solidFill>
                <a:effectLst/>
                <a:latin typeface="unify sans bold"/>
              </a:rPr>
              <a:t>1. Google’s audience segments</a:t>
            </a:r>
          </a:p>
          <a:p>
            <a:pPr marL="0" indent="0" algn="l" fontAlgn="base">
              <a:buNone/>
            </a:pPr>
            <a:r>
              <a:rPr lang="en-IN" b="0" i="0">
                <a:solidFill>
                  <a:srgbClr val="000000"/>
                </a:solidFill>
                <a:effectLst/>
                <a:latin typeface="unify sans regular"/>
              </a:rPr>
              <a:t>Google has four categories of “pre-packaged” audiences, which all advertisers have access to. This is the fastest, easiest way to get your feet wet with audiences.</a:t>
            </a:r>
          </a:p>
          <a:p>
            <a:pPr marL="0" indent="0" algn="l" fontAlgn="base">
              <a:buNone/>
            </a:pPr>
            <a:endParaRPr lang="en-IN" b="0" i="0">
              <a:solidFill>
                <a:srgbClr val="000000"/>
              </a:solidFill>
              <a:effectLst/>
              <a:latin typeface="unify sans regular"/>
            </a:endParaRPr>
          </a:p>
          <a:p>
            <a:pPr marL="0" indent="0" algn="l" fontAlgn="base">
              <a:buNone/>
            </a:pPr>
            <a:r>
              <a:rPr lang="en-IN" b="1" i="0">
                <a:solidFill>
                  <a:srgbClr val="000000"/>
                </a:solidFill>
                <a:effectLst/>
                <a:latin typeface="unify sans bold"/>
              </a:rPr>
              <a:t>2. Your data segments</a:t>
            </a:r>
          </a:p>
          <a:p>
            <a:pPr marL="0" indent="0" algn="l" fontAlgn="base">
              <a:buNone/>
            </a:pPr>
            <a:r>
              <a:rPr lang="en-IN" b="0" i="0">
                <a:solidFill>
                  <a:srgbClr val="000000"/>
                </a:solidFill>
                <a:effectLst/>
                <a:latin typeface="unify sans regular"/>
              </a:rPr>
              <a:t>Google has moved away from using the term “remarketing” and renamed this section “your data.” The euphemism is still accurate. </a:t>
            </a:r>
            <a:r>
              <a:rPr lang="en-IN" b="0" i="0" u="none" strike="noStrike">
                <a:solidFill>
                  <a:srgbClr val="0047FF"/>
                </a:solidFill>
                <a:effectLst/>
                <a:latin typeface="unify sans regular"/>
                <a:hlinkClick r:id="rId3"/>
              </a:rPr>
              <a:t>Google remarketing </a:t>
            </a:r>
            <a:r>
              <a:rPr lang="en-IN" b="0" i="0">
                <a:solidFill>
                  <a:srgbClr val="000000"/>
                </a:solidFill>
                <a:effectLst/>
                <a:latin typeface="unify sans regular"/>
              </a:rPr>
              <a:t>(also known as retargeting) is when you show your Google ads to people who already have a relationship with your business.</a:t>
            </a:r>
          </a:p>
          <a:p>
            <a:pPr marL="0" indent="0" algn="l" fontAlgn="base">
              <a:buNone/>
            </a:pPr>
            <a:endParaRPr lang="en-IN" b="0" i="0">
              <a:solidFill>
                <a:srgbClr val="000000"/>
              </a:solidFill>
              <a:effectLst/>
              <a:latin typeface="unify sans regular"/>
            </a:endParaRPr>
          </a:p>
          <a:p>
            <a:pPr marL="0" indent="0" algn="l" fontAlgn="base">
              <a:buNone/>
            </a:pPr>
            <a:r>
              <a:rPr lang="en-IN" b="1" i="0">
                <a:solidFill>
                  <a:srgbClr val="000000"/>
                </a:solidFill>
                <a:effectLst/>
                <a:latin typeface="unify sans bold"/>
              </a:rPr>
              <a:t>3. Google Ads custom segments</a:t>
            </a:r>
          </a:p>
          <a:p>
            <a:pPr marL="0" indent="0" algn="l" fontAlgn="base">
              <a:buNone/>
            </a:pPr>
            <a:r>
              <a:rPr lang="en-IN" b="0" i="0">
                <a:solidFill>
                  <a:srgbClr val="000000"/>
                </a:solidFill>
                <a:effectLst/>
                <a:latin typeface="unify sans regular"/>
              </a:rPr>
              <a:t>Google offers a third kind of unique audience targeting called </a:t>
            </a:r>
            <a:r>
              <a:rPr lang="en-IN" b="0" i="0" u="none" strike="noStrike">
                <a:solidFill>
                  <a:srgbClr val="0047FF"/>
                </a:solidFill>
                <a:effectLst/>
                <a:latin typeface="unify sans regular"/>
                <a:hlinkClick r:id="rId4"/>
              </a:rPr>
              <a:t>custom segments</a:t>
            </a:r>
            <a:r>
              <a:rPr lang="en-IN" b="0" i="0">
                <a:solidFill>
                  <a:srgbClr val="000000"/>
                </a:solidFill>
                <a:effectLst/>
                <a:latin typeface="unify sans regular"/>
              </a:rPr>
              <a:t>. This is a really fascinating intersection between Google’s data and your business that most people don’t think about. It lets you take other pieces of information that Google knows about people, but slices and dice sit in a way that’s unique to your business.</a:t>
            </a:r>
          </a:p>
          <a:p>
            <a:endParaRPr lang="en-IN" b="0" i="0">
              <a:solidFill>
                <a:srgbClr val="000000"/>
              </a:solidFill>
              <a:effectLst/>
              <a:latin typeface="unify sans regular"/>
            </a:endParaRPr>
          </a:p>
          <a:p>
            <a:pPr algn="l" fontAlgn="base"/>
            <a:endParaRPr lang="en-US" b="0" i="0">
              <a:solidFill>
                <a:srgbClr val="000000"/>
              </a:solidFill>
              <a:effectLst/>
              <a:latin typeface="unify sans regular"/>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t>12</a:t>
            </a:fld>
            <a:endParaRPr lang="en-US"/>
          </a:p>
        </p:txBody>
      </p:sp>
    </p:spTree>
    <p:extLst>
      <p:ext uri="{BB962C8B-B14F-4D97-AF65-F5344CB8AC3E}">
        <p14:creationId xmlns:p14="http://schemas.microsoft.com/office/powerpoint/2010/main" val="654961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024-01 - IQV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76970-59B0-02CE-F0CF-5DF2129D58BC}"/>
              </a:ext>
            </a:extLst>
          </p:cNvPr>
          <p:cNvSpPr/>
          <p:nvPr userDrawn="1"/>
        </p:nvSpPr>
        <p:spPr>
          <a:xfrm>
            <a:off x="0" y="0"/>
            <a:ext cx="12192000" cy="6858000"/>
          </a:xfrm>
          <a:prstGeom prst="rect">
            <a:avLst/>
          </a:prstGeom>
          <a:gradFill>
            <a:gsLst>
              <a:gs pos="15000">
                <a:srgbClr val="140B42"/>
              </a:gs>
              <a:gs pos="80000">
                <a:srgbClr val="005587"/>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GB" sz="1600" b="0" i="0" u="none" strike="noStrike" kern="0" cap="none" spc="0" normalizeH="0" baseline="0" noProof="0" dirty="0" err="1">
              <a:ln>
                <a:noFill/>
              </a:ln>
              <a:solidFill>
                <a:srgbClr val="FFFFFF"/>
              </a:solidFill>
              <a:effectLst/>
              <a:uLnTx/>
              <a:uFillTx/>
              <a:latin typeface="Arial" panose="020B0604020202020204"/>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486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48681"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a:t>
            </a:r>
            <a:br>
              <a:rPr lang="en-US" dirty="0"/>
            </a:br>
            <a:r>
              <a:rPr lang="en-US" dirty="0"/>
              <a:t>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486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16200000">
            <a:off x="10172703"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16200000">
            <a:off x="10741443"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16200000">
            <a:off x="7833691"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7" name="TextBox 6">
            <a:extLst>
              <a:ext uri="{FF2B5EF4-FFF2-40B4-BE49-F238E27FC236}">
                <a16:creationId xmlns:a16="http://schemas.microsoft.com/office/drawing/2014/main" id="{5EEC8515-986E-A47F-4BDA-CED96BF08D65}"/>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16200000">
            <a:off x="9058253"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err="1"/>
          </a:p>
        </p:txBody>
      </p:sp>
      <p:pic>
        <p:nvPicPr>
          <p:cNvPr id="10" name="Picture 9">
            <a:extLst>
              <a:ext uri="{FF2B5EF4-FFF2-40B4-BE49-F238E27FC236}">
                <a16:creationId xmlns:a16="http://schemas.microsoft.com/office/drawing/2014/main" id="{6025B28D-E9A6-1255-B443-7613304201B6}"/>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9199917" y="735457"/>
            <a:ext cx="2247900" cy="406400"/>
          </a:xfrm>
          <a:prstGeom prst="rect">
            <a:avLst/>
          </a:prstGeom>
        </p:spPr>
      </p:pic>
    </p:spTree>
    <p:extLst>
      <p:ext uri="{BB962C8B-B14F-4D97-AF65-F5344CB8AC3E}">
        <p14:creationId xmlns:p14="http://schemas.microsoft.com/office/powerpoint/2010/main" val="4045338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024-02 - IQVIA">
    <p:bg>
      <p:bgPr>
        <a:solidFill>
          <a:schemeClr val="bg1"/>
        </a:solidFill>
        <a:effectLst/>
      </p:bgPr>
    </p:bg>
    <p:spTree>
      <p:nvGrpSpPr>
        <p:cNvPr id="1" name=""/>
        <p:cNvGrpSpPr/>
        <p:nvPr/>
      </p:nvGrpSpPr>
      <p:grpSpPr>
        <a:xfrm>
          <a:off x="0" y="0"/>
          <a:ext cx="0" cy="0"/>
          <a:chOff x="0" y="0"/>
          <a:chExt cx="0" cy="0"/>
        </a:xfrm>
      </p:grpSpPr>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613608" y="4175059"/>
            <a:ext cx="6245751"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613608" y="1918354"/>
            <a:ext cx="6245751" cy="2084832"/>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and Can be 3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613608" y="5518464"/>
            <a:ext cx="6245751"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15" name="Graphic 14">
            <a:extLst>
              <a:ext uri="{FF2B5EF4-FFF2-40B4-BE49-F238E27FC236}">
                <a16:creationId xmlns:a16="http://schemas.microsoft.com/office/drawing/2014/main" id="{B6E9086A-E529-2788-B0E4-EFA79D0E2F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6" name="Freeform: Shape 15">
            <a:extLst>
              <a:ext uri="{FF2B5EF4-FFF2-40B4-BE49-F238E27FC236}">
                <a16:creationId xmlns:a16="http://schemas.microsoft.com/office/drawing/2014/main" id="{A1F4E818-2A83-7489-FE1B-DC8FFF233719}"/>
              </a:ext>
            </a:extLst>
          </p:cNvPr>
          <p:cNvSpPr/>
          <p:nvPr userDrawn="1"/>
        </p:nvSpPr>
        <p:spPr>
          <a:xfrm rot="900000">
            <a:off x="7116823" y="-191976"/>
            <a:ext cx="1244450" cy="1815506"/>
          </a:xfrm>
          <a:custGeom>
            <a:avLst/>
            <a:gdLst>
              <a:gd name="connsiteX0" fmla="*/ 0 w 1244450"/>
              <a:gd name="connsiteY0" fmla="*/ 333449 h 1815506"/>
              <a:gd name="connsiteX1" fmla="*/ 1244450 w 1244450"/>
              <a:gd name="connsiteY1" fmla="*/ 0 h 1815506"/>
              <a:gd name="connsiteX2" fmla="*/ 1244450 w 1244450"/>
              <a:gd name="connsiteY2" fmla="*/ 1193281 h 1815506"/>
              <a:gd name="connsiteX3" fmla="*/ 622225 w 1244450"/>
              <a:gd name="connsiteY3" fmla="*/ 1815506 h 1815506"/>
              <a:gd name="connsiteX4" fmla="*/ 0 w 1244450"/>
              <a:gd name="connsiteY4" fmla="*/ 1193281 h 1815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450" h="1815506">
                <a:moveTo>
                  <a:pt x="0" y="333449"/>
                </a:moveTo>
                <a:lnTo>
                  <a:pt x="1244450" y="0"/>
                </a:lnTo>
                <a:lnTo>
                  <a:pt x="1244450" y="1193281"/>
                </a:lnTo>
                <a:cubicBezTo>
                  <a:pt x="1244450" y="1536926"/>
                  <a:pt x="965870" y="1815506"/>
                  <a:pt x="622225" y="1815506"/>
                </a:cubicBezTo>
                <a:cubicBezTo>
                  <a:pt x="278580" y="1815506"/>
                  <a:pt x="0" y="1536926"/>
                  <a:pt x="0" y="1193281"/>
                </a:cubicBezTo>
                <a:close/>
              </a:path>
            </a:pathLst>
          </a:custGeom>
          <a:gradFill>
            <a:gsLst>
              <a:gs pos="20000">
                <a:srgbClr val="140B42"/>
              </a:gs>
              <a:gs pos="80000">
                <a:schemeClr val="accent2"/>
              </a:gs>
            </a:gsLst>
            <a:lin ang="5400000" scaled="1"/>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7" name="Freeform: Shape 16">
            <a:extLst>
              <a:ext uri="{FF2B5EF4-FFF2-40B4-BE49-F238E27FC236}">
                <a16:creationId xmlns:a16="http://schemas.microsoft.com/office/drawing/2014/main" id="{4213A8D0-50D2-BE07-C33B-5280FE4232B0}"/>
              </a:ext>
            </a:extLst>
          </p:cNvPr>
          <p:cNvSpPr/>
          <p:nvPr userDrawn="1"/>
        </p:nvSpPr>
        <p:spPr>
          <a:xfrm rot="900000">
            <a:off x="11384415" y="4422162"/>
            <a:ext cx="1089824" cy="2621535"/>
          </a:xfrm>
          <a:custGeom>
            <a:avLst/>
            <a:gdLst>
              <a:gd name="connsiteX0" fmla="*/ 465632 w 1089824"/>
              <a:gd name="connsiteY0" fmla="*/ 0 h 2621535"/>
              <a:gd name="connsiteX1" fmla="*/ 1089824 w 1089824"/>
              <a:gd name="connsiteY1" fmla="*/ 2329517 h 2621535"/>
              <a:gd name="connsiteX2" fmla="*/ 0 w 1089824"/>
              <a:gd name="connsiteY2" fmla="*/ 2621535 h 2621535"/>
              <a:gd name="connsiteX3" fmla="*/ 0 w 1089824"/>
              <a:gd name="connsiteY3" fmla="*/ 596865 h 2621535"/>
              <a:gd name="connsiteX4" fmla="*/ 377494 w 1089824"/>
              <a:gd name="connsiteY4" fmla="*/ 27359 h 262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824" h="2621535">
                <a:moveTo>
                  <a:pt x="465632" y="0"/>
                </a:moveTo>
                <a:lnTo>
                  <a:pt x="1089824" y="2329517"/>
                </a:lnTo>
                <a:lnTo>
                  <a:pt x="0" y="2621535"/>
                </a:lnTo>
                <a:lnTo>
                  <a:pt x="0" y="596865"/>
                </a:lnTo>
                <a:cubicBezTo>
                  <a:pt x="0" y="340849"/>
                  <a:pt x="155656" y="121189"/>
                  <a:pt x="377494" y="27359"/>
                </a:cubicBezTo>
                <a:close/>
              </a:path>
            </a:pathLst>
          </a:custGeom>
          <a:gradFill flip="none" rotWithShape="1">
            <a:gsLst>
              <a:gs pos="20000">
                <a:schemeClr val="accent2"/>
              </a:gs>
              <a:gs pos="8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5" name="Freeform: Shape 4">
            <a:extLst>
              <a:ext uri="{FF2B5EF4-FFF2-40B4-BE49-F238E27FC236}">
                <a16:creationId xmlns:a16="http://schemas.microsoft.com/office/drawing/2014/main" id="{9CA7F2F6-48FC-1B44-89F9-84682C0ED811}"/>
              </a:ext>
            </a:extLst>
          </p:cNvPr>
          <p:cNvSpPr/>
          <p:nvPr userDrawn="1"/>
        </p:nvSpPr>
        <p:spPr>
          <a:xfrm rot="900000">
            <a:off x="7841778" y="-500135"/>
            <a:ext cx="3914186" cy="7999940"/>
          </a:xfrm>
          <a:custGeom>
            <a:avLst/>
            <a:gdLst>
              <a:gd name="connsiteX0" fmla="*/ 3362855 w 3914186"/>
              <a:gd name="connsiteY0" fmla="*/ 0 h 7999940"/>
              <a:gd name="connsiteX1" fmla="*/ 3914186 w 3914186"/>
              <a:gd name="connsiteY1" fmla="*/ 2057597 h 7999940"/>
              <a:gd name="connsiteX2" fmla="*/ 3914185 w 3914186"/>
              <a:gd name="connsiteY2" fmla="*/ 6952194 h 7999940"/>
              <a:gd name="connsiteX3" fmla="*/ 3947 w 3914186"/>
              <a:gd name="connsiteY3" fmla="*/ 7999940 h 7999940"/>
              <a:gd name="connsiteX4" fmla="*/ 0 w 3914186"/>
              <a:gd name="connsiteY4" fmla="*/ 7921778 h 7999940"/>
              <a:gd name="connsiteX5" fmla="*/ 1 w 3914186"/>
              <a:gd name="connsiteY5" fmla="*/ 901074 h 799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4186" h="7999940">
                <a:moveTo>
                  <a:pt x="3362855" y="0"/>
                </a:moveTo>
                <a:lnTo>
                  <a:pt x="3914186" y="2057597"/>
                </a:lnTo>
                <a:lnTo>
                  <a:pt x="3914185" y="6952194"/>
                </a:lnTo>
                <a:lnTo>
                  <a:pt x="3947" y="7999940"/>
                </a:lnTo>
                <a:lnTo>
                  <a:pt x="0" y="7921778"/>
                </a:lnTo>
                <a:lnTo>
                  <a:pt x="1" y="901074"/>
                </a:lnTo>
                <a:close/>
              </a:path>
            </a:pathLst>
          </a:cu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9" name="TextBox 18">
            <a:extLst>
              <a:ext uri="{FF2B5EF4-FFF2-40B4-BE49-F238E27FC236}">
                <a16:creationId xmlns:a16="http://schemas.microsoft.com/office/drawing/2014/main" id="{9D950733-D386-D461-6995-42A6097FF11E}"/>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2024.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224401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2024-01 - IQVIA">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5400000" flipH="1">
            <a:off x="1141342"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5400000" flipH="1">
            <a:off x="572602"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5400000" flipH="1">
            <a:off x="766970"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5400000" flipH="1">
            <a:off x="2255792"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442453"/>
              <a:gd name="connsiteX1" fmla="*/ 0 w 877958"/>
              <a:gd name="connsiteY1" fmla="*/ 438979 h 5442453"/>
              <a:gd name="connsiteX2" fmla="*/ 438979 w 877958"/>
              <a:gd name="connsiteY2" fmla="*/ 0 h 5442453"/>
              <a:gd name="connsiteX3" fmla="*/ 438979 w 877958"/>
              <a:gd name="connsiteY3" fmla="*/ 0 h 5442453"/>
              <a:gd name="connsiteX4" fmla="*/ 877958 w 877958"/>
              <a:gd name="connsiteY4" fmla="*/ 438979 h 5442453"/>
              <a:gd name="connsiteX5" fmla="*/ 877958 w 877958"/>
              <a:gd name="connsiteY5" fmla="*/ 5389536 h 5442453"/>
              <a:gd name="connsiteX6" fmla="*/ 877958 w 877958"/>
              <a:gd name="connsiteY6" fmla="*/ 5389536 h 5442453"/>
              <a:gd name="connsiteX7" fmla="*/ 14816 w 877958"/>
              <a:gd name="connsiteY7" fmla="*/ 5442453 h 5442453"/>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err="1"/>
          </a:p>
        </p:txBody>
      </p:sp>
      <p:pic>
        <p:nvPicPr>
          <p:cNvPr id="4" name="Graphic 3">
            <a:extLst>
              <a:ext uri="{FF2B5EF4-FFF2-40B4-BE49-F238E27FC236}">
                <a16:creationId xmlns:a16="http://schemas.microsoft.com/office/drawing/2014/main" id="{5E9C315F-6F0F-88CF-06F8-56C10BD0C2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11" name="Title 1">
            <a:extLst>
              <a:ext uri="{FF2B5EF4-FFF2-40B4-BE49-F238E27FC236}">
                <a16:creationId xmlns:a16="http://schemas.microsoft.com/office/drawing/2014/main" id="{FB046CC9-1517-70B1-8165-DF336CD8DB17}"/>
              </a:ext>
            </a:extLst>
          </p:cNvPr>
          <p:cNvSpPr>
            <a:spLocks noGrp="1"/>
          </p:cNvSpPr>
          <p:nvPr userDrawn="1">
            <p:ph type="title" hasCustomPrompt="1"/>
          </p:nvPr>
        </p:nvSpPr>
        <p:spPr bwMode="white">
          <a:xfrm>
            <a:off x="5617028" y="2465262"/>
            <a:ext cx="5889171" cy="3285811"/>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Tree>
    <p:extLst>
      <p:ext uri="{BB962C8B-B14F-4D97-AF65-F5344CB8AC3E}">
        <p14:creationId xmlns:p14="http://schemas.microsoft.com/office/powerpoint/2010/main" val="2878454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024-02 - IQVI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7C944E-D498-D622-98F6-EFDA46864246}"/>
              </a:ext>
            </a:extLst>
          </p:cNvPr>
          <p:cNvSpPr>
            <a:spLocks noGrp="1"/>
          </p:cNvSpPr>
          <p:nvPr>
            <p:ph type="title" hasCustomPrompt="1"/>
          </p:nvPr>
        </p:nvSpPr>
        <p:spPr bwMode="white">
          <a:xfrm>
            <a:off x="613608" y="2001994"/>
            <a:ext cx="5588846" cy="3282696"/>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pic>
        <p:nvPicPr>
          <p:cNvPr id="10" name="Graphic 9">
            <a:extLst>
              <a:ext uri="{FF2B5EF4-FFF2-40B4-BE49-F238E27FC236}">
                <a16:creationId xmlns:a16="http://schemas.microsoft.com/office/drawing/2014/main" id="{B22C3E46-9D61-E508-04E3-6A06DDAA05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36" name="Freeform: Shape 35">
            <a:extLst>
              <a:ext uri="{FF2B5EF4-FFF2-40B4-BE49-F238E27FC236}">
                <a16:creationId xmlns:a16="http://schemas.microsoft.com/office/drawing/2014/main" id="{26C46D3E-AC6D-3103-8DBD-956D74F4C909}"/>
              </a:ext>
            </a:extLst>
          </p:cNvPr>
          <p:cNvSpPr/>
          <p:nvPr userDrawn="1"/>
        </p:nvSpPr>
        <p:spPr>
          <a:xfrm rot="900000">
            <a:off x="8442677" y="-448970"/>
            <a:ext cx="3111997" cy="7865277"/>
          </a:xfrm>
          <a:custGeom>
            <a:avLst/>
            <a:gdLst>
              <a:gd name="connsiteX0" fmla="*/ 0 w 3111997"/>
              <a:gd name="connsiteY0" fmla="*/ 743009 h 7865277"/>
              <a:gd name="connsiteX1" fmla="*/ 2772948 w 3111997"/>
              <a:gd name="connsiteY1" fmla="*/ 0 h 7865277"/>
              <a:gd name="connsiteX2" fmla="*/ 3111997 w 3111997"/>
              <a:gd name="connsiteY2" fmla="*/ 1265346 h 7865277"/>
              <a:gd name="connsiteX3" fmla="*/ 3111997 w 3111997"/>
              <a:gd name="connsiteY3" fmla="*/ 7031420 h 7865277"/>
              <a:gd name="connsiteX4" fmla="*/ 0 w 3111997"/>
              <a:gd name="connsiteY4" fmla="*/ 7865277 h 786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997" h="7865277">
                <a:moveTo>
                  <a:pt x="0" y="743009"/>
                </a:moveTo>
                <a:lnTo>
                  <a:pt x="2772948" y="0"/>
                </a:lnTo>
                <a:lnTo>
                  <a:pt x="3111997" y="1265346"/>
                </a:lnTo>
                <a:lnTo>
                  <a:pt x="3111997" y="7031420"/>
                </a:lnTo>
                <a:lnTo>
                  <a:pt x="0" y="7865277"/>
                </a:lnTo>
                <a:close/>
              </a:path>
            </a:pathLst>
          </a:custGeom>
          <a:gradFill flip="none" rotWithShape="1">
            <a:gsLst>
              <a:gs pos="80000">
                <a:srgbClr val="005587"/>
              </a:gs>
              <a:gs pos="2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33" name="Freeform: Shape 32">
            <a:extLst>
              <a:ext uri="{FF2B5EF4-FFF2-40B4-BE49-F238E27FC236}">
                <a16:creationId xmlns:a16="http://schemas.microsoft.com/office/drawing/2014/main" id="{C91B8118-8001-4841-19F8-D496141A50A0}"/>
              </a:ext>
            </a:extLst>
          </p:cNvPr>
          <p:cNvSpPr/>
          <p:nvPr userDrawn="1"/>
        </p:nvSpPr>
        <p:spPr>
          <a:xfrm rot="900000">
            <a:off x="7857953" y="-251045"/>
            <a:ext cx="1122250" cy="6279582"/>
          </a:xfrm>
          <a:custGeom>
            <a:avLst/>
            <a:gdLst>
              <a:gd name="connsiteX0" fmla="*/ 0 w 1122250"/>
              <a:gd name="connsiteY0" fmla="*/ 299494 h 6279582"/>
              <a:gd name="connsiteX1" fmla="*/ 1117728 w 1122250"/>
              <a:gd name="connsiteY1" fmla="*/ 0 h 6279582"/>
              <a:gd name="connsiteX2" fmla="*/ 1122250 w 1122250"/>
              <a:gd name="connsiteY2" fmla="*/ 44868 h 6279582"/>
              <a:gd name="connsiteX3" fmla="*/ 1122250 w 1122250"/>
              <a:gd name="connsiteY3" fmla="*/ 5718457 h 6279582"/>
              <a:gd name="connsiteX4" fmla="*/ 561125 w 1122250"/>
              <a:gd name="connsiteY4" fmla="*/ 6279582 h 6279582"/>
              <a:gd name="connsiteX5" fmla="*/ 0 w 1122250"/>
              <a:gd name="connsiteY5" fmla="*/ 5718457 h 62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250" h="6279582">
                <a:moveTo>
                  <a:pt x="0" y="299494"/>
                </a:moveTo>
                <a:lnTo>
                  <a:pt x="1117728" y="0"/>
                </a:lnTo>
                <a:lnTo>
                  <a:pt x="1122250" y="44868"/>
                </a:lnTo>
                <a:lnTo>
                  <a:pt x="1122250" y="5718457"/>
                </a:lnTo>
                <a:cubicBezTo>
                  <a:pt x="1122250" y="6028358"/>
                  <a:pt x="871026" y="6279582"/>
                  <a:pt x="561125" y="6279582"/>
                </a:cubicBezTo>
                <a:cubicBezTo>
                  <a:pt x="251224" y="6279582"/>
                  <a:pt x="0" y="6028358"/>
                  <a:pt x="0" y="5718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35" name="Freeform: Shape 34">
            <a:extLst>
              <a:ext uri="{FF2B5EF4-FFF2-40B4-BE49-F238E27FC236}">
                <a16:creationId xmlns:a16="http://schemas.microsoft.com/office/drawing/2014/main" id="{3D0BEB81-5C21-E6CB-2945-4D85A1CF4B39}"/>
              </a:ext>
            </a:extLst>
          </p:cNvPr>
          <p:cNvSpPr/>
          <p:nvPr userDrawn="1"/>
        </p:nvSpPr>
        <p:spPr>
          <a:xfrm rot="900000">
            <a:off x="10684011" y="4443897"/>
            <a:ext cx="1122250" cy="2625649"/>
          </a:xfrm>
          <a:custGeom>
            <a:avLst/>
            <a:gdLst>
              <a:gd name="connsiteX0" fmla="*/ 448039 w 1122250"/>
              <a:gd name="connsiteY0" fmla="*/ 11400 h 2625649"/>
              <a:gd name="connsiteX1" fmla="*/ 561125 w 1122250"/>
              <a:gd name="connsiteY1" fmla="*/ 1 h 2625649"/>
              <a:gd name="connsiteX2" fmla="*/ 1122250 w 1122250"/>
              <a:gd name="connsiteY2" fmla="*/ 561125 h 2625649"/>
              <a:gd name="connsiteX3" fmla="*/ 1122250 w 1122250"/>
              <a:gd name="connsiteY3" fmla="*/ 2324943 h 2625649"/>
              <a:gd name="connsiteX4" fmla="*/ 0 w 1122250"/>
              <a:gd name="connsiteY4" fmla="*/ 2625649 h 2625649"/>
              <a:gd name="connsiteX5" fmla="*/ 0 w 1122250"/>
              <a:gd name="connsiteY5" fmla="*/ 561125 h 2625649"/>
              <a:gd name="connsiteX6" fmla="*/ 448039 w 1122250"/>
              <a:gd name="connsiteY6" fmla="*/ 11400 h 262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250" h="2625649">
                <a:moveTo>
                  <a:pt x="448039" y="11400"/>
                </a:moveTo>
                <a:cubicBezTo>
                  <a:pt x="484566" y="3926"/>
                  <a:pt x="522387" y="0"/>
                  <a:pt x="561125" y="1"/>
                </a:cubicBezTo>
                <a:cubicBezTo>
                  <a:pt x="871026" y="0"/>
                  <a:pt x="1122250" y="251225"/>
                  <a:pt x="1122250" y="561125"/>
                </a:cubicBezTo>
                <a:lnTo>
                  <a:pt x="1122250" y="2324943"/>
                </a:lnTo>
                <a:lnTo>
                  <a:pt x="0" y="2625649"/>
                </a:lnTo>
                <a:lnTo>
                  <a:pt x="0" y="561125"/>
                </a:lnTo>
                <a:cubicBezTo>
                  <a:pt x="0" y="289962"/>
                  <a:pt x="192344" y="63723"/>
                  <a:pt x="448039" y="114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Tree>
    <p:extLst>
      <p:ext uri="{BB962C8B-B14F-4D97-AF65-F5344CB8AC3E}">
        <p14:creationId xmlns:p14="http://schemas.microsoft.com/office/powerpoint/2010/main" val="344165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2024-03 - IQV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EDBA70-406E-67AC-EA19-AFC94EEB8D0C}"/>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180FF161-95B3-687F-236E-89576B37039B}"/>
              </a:ext>
            </a:extLst>
          </p:cNvPr>
          <p:cNvSpPr/>
          <p:nvPr userDrawn="1"/>
        </p:nvSpPr>
        <p:spPr>
          <a:xfrm rot="18896850">
            <a:off x="8810675" y="809749"/>
            <a:ext cx="2572502" cy="6381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1" name="Freeform: Shape 10">
            <a:extLst>
              <a:ext uri="{FF2B5EF4-FFF2-40B4-BE49-F238E27FC236}">
                <a16:creationId xmlns:a16="http://schemas.microsoft.com/office/drawing/2014/main" id="{91B89BCA-B6DC-9CFA-1B14-60CBF7F68A9A}"/>
              </a:ext>
            </a:extLst>
          </p:cNvPr>
          <p:cNvSpPr/>
          <p:nvPr userDrawn="1"/>
        </p:nvSpPr>
        <p:spPr>
          <a:xfrm rot="18896850">
            <a:off x="9955161" y="3750354"/>
            <a:ext cx="2884755" cy="638140"/>
          </a:xfrm>
          <a:custGeom>
            <a:avLst/>
            <a:gdLst>
              <a:gd name="connsiteX0" fmla="*/ 3674317 w 3674317"/>
              <a:gd name="connsiteY0" fmla="*/ 0 h 812800"/>
              <a:gd name="connsiteX1" fmla="*/ 2860027 w 3674317"/>
              <a:gd name="connsiteY1" fmla="*/ 812800 h 812800"/>
              <a:gd name="connsiteX2" fmla="*/ 406400 w 3674317"/>
              <a:gd name="connsiteY2" fmla="*/ 812800 h 812800"/>
              <a:gd name="connsiteX3" fmla="*/ 0 w 3674317"/>
              <a:gd name="connsiteY3" fmla="*/ 406400 h 812800"/>
              <a:gd name="connsiteX4" fmla="*/ 406400 w 3674317"/>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4317" h="812800">
                <a:moveTo>
                  <a:pt x="3674317" y="0"/>
                </a:moveTo>
                <a:lnTo>
                  <a:pt x="2860027" y="812800"/>
                </a:lnTo>
                <a:lnTo>
                  <a:pt x="406400" y="812800"/>
                </a:lnTo>
                <a:cubicBezTo>
                  <a:pt x="181951" y="812800"/>
                  <a:pt x="0" y="630849"/>
                  <a:pt x="0" y="406400"/>
                </a:cubicBezTo>
                <a:cubicBezTo>
                  <a:pt x="0" y="181951"/>
                  <a:pt x="181951" y="0"/>
                  <a:pt x="4064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 name="Title 1">
            <a:extLst>
              <a:ext uri="{FF2B5EF4-FFF2-40B4-BE49-F238E27FC236}">
                <a16:creationId xmlns:a16="http://schemas.microsoft.com/office/drawing/2014/main" id="{DCF014C0-8BB5-5793-9DBD-D422EF624E7C}"/>
              </a:ext>
            </a:extLst>
          </p:cNvPr>
          <p:cNvSpPr>
            <a:spLocks noGrp="1"/>
          </p:cNvSpPr>
          <p:nvPr userDrawn="1">
            <p:ph type="title" hasCustomPrompt="1"/>
          </p:nvPr>
        </p:nvSpPr>
        <p:spPr bwMode="white">
          <a:xfrm>
            <a:off x="613608" y="711200"/>
            <a:ext cx="7285515" cy="4576605"/>
          </a:xfrm>
          <a:prstGeom prst="rect">
            <a:avLst/>
          </a:prstGeom>
        </p:spPr>
        <p:txBody>
          <a:bodyPr anchor="ctr" anchorCtr="0"/>
          <a:lstStyle>
            <a:lvl1pPr>
              <a:lnSpc>
                <a:spcPct val="100000"/>
              </a:lnSpc>
              <a:defRPr sz="3600" b="1">
                <a:solidFill>
                  <a:schemeClr val="bg1"/>
                </a:solidFill>
              </a:defRPr>
            </a:lvl1pPr>
          </a:lstStyle>
          <a:p>
            <a:r>
              <a:rPr lang="en-US" dirty="0"/>
              <a:t>Divider title are 36pt Arial Bold sentence case</a:t>
            </a:r>
          </a:p>
        </p:txBody>
      </p:sp>
      <p:pic>
        <p:nvPicPr>
          <p:cNvPr id="4" name="Graphic 3">
            <a:extLst>
              <a:ext uri="{FF2B5EF4-FFF2-40B4-BE49-F238E27FC236}">
                <a16:creationId xmlns:a16="http://schemas.microsoft.com/office/drawing/2014/main" id="{D381AB1C-94E0-88DE-B7FB-AF548E53C0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20" name="Freeform: Shape 19">
            <a:extLst>
              <a:ext uri="{FF2B5EF4-FFF2-40B4-BE49-F238E27FC236}">
                <a16:creationId xmlns:a16="http://schemas.microsoft.com/office/drawing/2014/main" id="{E20C9601-4C00-1F60-ACBA-FDEED78A2031}"/>
              </a:ext>
            </a:extLst>
          </p:cNvPr>
          <p:cNvSpPr>
            <a:spLocks/>
          </p:cNvSpPr>
          <p:nvPr userDrawn="1"/>
        </p:nvSpPr>
        <p:spPr bwMode="auto">
          <a:xfrm>
            <a:off x="11012739" y="-38910"/>
            <a:ext cx="1224656" cy="1829007"/>
          </a:xfrm>
          <a:custGeom>
            <a:avLst/>
            <a:gdLst>
              <a:gd name="connsiteX0" fmla="*/ 153315 w 1224656"/>
              <a:gd name="connsiteY0" fmla="*/ 0 h 1829007"/>
              <a:gd name="connsiteX1" fmla="*/ 1224656 w 1224656"/>
              <a:gd name="connsiteY1" fmla="*/ 0 h 1829007"/>
              <a:gd name="connsiteX2" fmla="*/ 1224656 w 1224656"/>
              <a:gd name="connsiteY2" fmla="*/ 1829007 h 1829007"/>
              <a:gd name="connsiteX3" fmla="*/ 1154215 w 1224656"/>
              <a:gd name="connsiteY3" fmla="*/ 1758565 h 1829007"/>
              <a:gd name="connsiteX4" fmla="*/ 159544 w 1224656"/>
              <a:gd name="connsiteY4" fmla="*/ 763895 h 1829007"/>
              <a:gd name="connsiteX5" fmla="*/ 89744 w 1224656"/>
              <a:gd name="connsiteY5" fmla="*/ 77872 h 1829007"/>
              <a:gd name="connsiteX0" fmla="*/ 1224656 w 1316096"/>
              <a:gd name="connsiteY0" fmla="*/ 0 h 1829007"/>
              <a:gd name="connsiteX1" fmla="*/ 1224656 w 1316096"/>
              <a:gd name="connsiteY1" fmla="*/ 1829007 h 1829007"/>
              <a:gd name="connsiteX2" fmla="*/ 1154215 w 1316096"/>
              <a:gd name="connsiteY2" fmla="*/ 1758565 h 1829007"/>
              <a:gd name="connsiteX3" fmla="*/ 159544 w 1316096"/>
              <a:gd name="connsiteY3" fmla="*/ 763895 h 1829007"/>
              <a:gd name="connsiteX4" fmla="*/ 89744 w 1316096"/>
              <a:gd name="connsiteY4" fmla="*/ 77872 h 1829007"/>
              <a:gd name="connsiteX5" fmla="*/ 153315 w 1316096"/>
              <a:gd name="connsiteY5" fmla="*/ 0 h 1829007"/>
              <a:gd name="connsiteX6" fmla="*/ 1316096 w 1316096"/>
              <a:gd name="connsiteY6" fmla="*/ 91440 h 1829007"/>
              <a:gd name="connsiteX0" fmla="*/ 1224656 w 1224656"/>
              <a:gd name="connsiteY0" fmla="*/ 0 h 1829007"/>
              <a:gd name="connsiteX1" fmla="*/ 1224656 w 1224656"/>
              <a:gd name="connsiteY1" fmla="*/ 1829007 h 1829007"/>
              <a:gd name="connsiteX2" fmla="*/ 1154215 w 1224656"/>
              <a:gd name="connsiteY2" fmla="*/ 1758565 h 1829007"/>
              <a:gd name="connsiteX3" fmla="*/ 159544 w 1224656"/>
              <a:gd name="connsiteY3" fmla="*/ 763895 h 1829007"/>
              <a:gd name="connsiteX4" fmla="*/ 89744 w 1224656"/>
              <a:gd name="connsiteY4" fmla="*/ 77872 h 1829007"/>
              <a:gd name="connsiteX5" fmla="*/ 153315 w 1224656"/>
              <a:gd name="connsiteY5" fmla="*/ 0 h 1829007"/>
              <a:gd name="connsiteX0" fmla="*/ 1224656 w 1224656"/>
              <a:gd name="connsiteY0" fmla="*/ 1829007 h 1829007"/>
              <a:gd name="connsiteX1" fmla="*/ 1154215 w 1224656"/>
              <a:gd name="connsiteY1" fmla="*/ 1758565 h 1829007"/>
              <a:gd name="connsiteX2" fmla="*/ 159544 w 1224656"/>
              <a:gd name="connsiteY2" fmla="*/ 763895 h 1829007"/>
              <a:gd name="connsiteX3" fmla="*/ 89744 w 1224656"/>
              <a:gd name="connsiteY3" fmla="*/ 77872 h 1829007"/>
              <a:gd name="connsiteX4" fmla="*/ 153315 w 1224656"/>
              <a:gd name="connsiteY4" fmla="*/ 0 h 1829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656" h="1829007">
                <a:moveTo>
                  <a:pt x="1224656" y="1829007"/>
                </a:moveTo>
                <a:lnTo>
                  <a:pt x="1154215" y="1758565"/>
                </a:lnTo>
                <a:lnTo>
                  <a:pt x="159544" y="763895"/>
                </a:lnTo>
                <a:cubicBezTo>
                  <a:pt x="-26590" y="577761"/>
                  <a:pt x="-49857" y="289530"/>
                  <a:pt x="89744" y="77872"/>
                </a:cubicBezTo>
                <a:lnTo>
                  <a:pt x="15331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p>
        </p:txBody>
      </p:sp>
      <p:sp>
        <p:nvSpPr>
          <p:cNvPr id="16" name="Freeform: Shape 15">
            <a:extLst>
              <a:ext uri="{FF2B5EF4-FFF2-40B4-BE49-F238E27FC236}">
                <a16:creationId xmlns:a16="http://schemas.microsoft.com/office/drawing/2014/main" id="{30699829-9421-BC32-D008-18D3C6101425}"/>
              </a:ext>
            </a:extLst>
          </p:cNvPr>
          <p:cNvSpPr>
            <a:spLocks/>
          </p:cNvSpPr>
          <p:nvPr userDrawn="1"/>
        </p:nvSpPr>
        <p:spPr bwMode="auto">
          <a:xfrm rot="2700000">
            <a:off x="9141640" y="1040337"/>
            <a:ext cx="3187991" cy="3194255"/>
          </a:xfrm>
          <a:custGeom>
            <a:avLst/>
            <a:gdLst>
              <a:gd name="connsiteX0" fmla="*/ 159586 w 3187991"/>
              <a:gd name="connsiteY0" fmla="*/ 159586 h 3194255"/>
              <a:gd name="connsiteX1" fmla="*/ 544860 w 3187991"/>
              <a:gd name="connsiteY1" fmla="*/ 0 h 3194255"/>
              <a:gd name="connsiteX2" fmla="*/ 2056479 w 3187991"/>
              <a:gd name="connsiteY2" fmla="*/ 0 h 3194255"/>
              <a:gd name="connsiteX3" fmla="*/ 3187991 w 3187991"/>
              <a:gd name="connsiteY3" fmla="*/ 1131513 h 3194255"/>
              <a:gd name="connsiteX4" fmla="*/ 3187991 w 3187991"/>
              <a:gd name="connsiteY4" fmla="*/ 2649395 h 3194255"/>
              <a:gd name="connsiteX5" fmla="*/ 2643131 w 3187991"/>
              <a:gd name="connsiteY5" fmla="*/ 3194255 h 3194255"/>
              <a:gd name="connsiteX6" fmla="*/ 544860 w 3187991"/>
              <a:gd name="connsiteY6" fmla="*/ 3194255 h 3194255"/>
              <a:gd name="connsiteX7" fmla="*/ 0 w 3187991"/>
              <a:gd name="connsiteY7" fmla="*/ 2649395 h 3194255"/>
              <a:gd name="connsiteX8" fmla="*/ 0 w 3187991"/>
              <a:gd name="connsiteY8" fmla="*/ 544860 h 3194255"/>
              <a:gd name="connsiteX9" fmla="*/ 159586 w 3187991"/>
              <a:gd name="connsiteY9" fmla="*/ 159586 h 31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7991" h="3194255">
                <a:moveTo>
                  <a:pt x="159586" y="159586"/>
                </a:moveTo>
                <a:cubicBezTo>
                  <a:pt x="258186" y="60985"/>
                  <a:pt x="394401" y="0"/>
                  <a:pt x="544860" y="0"/>
                </a:cubicBezTo>
                <a:lnTo>
                  <a:pt x="2056479" y="0"/>
                </a:lnTo>
                <a:lnTo>
                  <a:pt x="3187991" y="1131513"/>
                </a:lnTo>
                <a:lnTo>
                  <a:pt x="3187991" y="2649395"/>
                </a:lnTo>
                <a:cubicBezTo>
                  <a:pt x="3187991" y="2950313"/>
                  <a:pt x="2944049" y="3194255"/>
                  <a:pt x="2643131" y="3194255"/>
                </a:cubicBezTo>
                <a:lnTo>
                  <a:pt x="544860" y="3194255"/>
                </a:lnTo>
                <a:cubicBezTo>
                  <a:pt x="243942" y="3194255"/>
                  <a:pt x="0" y="2950313"/>
                  <a:pt x="0" y="2649395"/>
                </a:cubicBezTo>
                <a:lnTo>
                  <a:pt x="0" y="544860"/>
                </a:lnTo>
                <a:cubicBezTo>
                  <a:pt x="0" y="394401"/>
                  <a:pt x="60985" y="258186"/>
                  <a:pt x="159586" y="15958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p>
        </p:txBody>
      </p:sp>
    </p:spTree>
    <p:extLst>
      <p:ext uri="{BB962C8B-B14F-4D97-AF65-F5344CB8AC3E}">
        <p14:creationId xmlns:p14="http://schemas.microsoft.com/office/powerpoint/2010/main" val="3871094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2024-04 - IQVIA">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8B1F425-7FCC-95EC-889D-1C469BA8156D}"/>
              </a:ext>
            </a:extLst>
          </p:cNvPr>
          <p:cNvSpPr>
            <a:spLocks/>
          </p:cNvSpPr>
          <p:nvPr userDrawn="1"/>
        </p:nvSpPr>
        <p:spPr>
          <a:xfrm rot="2700000">
            <a:off x="8997003" y="-456334"/>
            <a:ext cx="1658711" cy="544391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6" name="Title 1">
            <a:extLst>
              <a:ext uri="{FF2B5EF4-FFF2-40B4-BE49-F238E27FC236}">
                <a16:creationId xmlns:a16="http://schemas.microsoft.com/office/drawing/2014/main" id="{3D8CB6CB-17D6-9423-37F8-6EFC4880AECC}"/>
              </a:ext>
            </a:extLst>
          </p:cNvPr>
          <p:cNvSpPr>
            <a:spLocks noGrp="1"/>
          </p:cNvSpPr>
          <p:nvPr userDrawn="1">
            <p:ph type="title" hasCustomPrompt="1"/>
          </p:nvPr>
        </p:nvSpPr>
        <p:spPr bwMode="white">
          <a:xfrm>
            <a:off x="613608" y="1741713"/>
            <a:ext cx="5071843" cy="3374574"/>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9" name="Rectangle: Rounded Corners 8">
            <a:extLst>
              <a:ext uri="{FF2B5EF4-FFF2-40B4-BE49-F238E27FC236}">
                <a16:creationId xmlns:a16="http://schemas.microsoft.com/office/drawing/2014/main" id="{8CA16036-B78E-0275-6CA7-911DE4060426}"/>
              </a:ext>
            </a:extLst>
          </p:cNvPr>
          <p:cNvSpPr>
            <a:spLocks/>
          </p:cNvSpPr>
          <p:nvPr userDrawn="1"/>
        </p:nvSpPr>
        <p:spPr>
          <a:xfrm rot="2700000">
            <a:off x="9736981" y="3459243"/>
            <a:ext cx="1658711" cy="3580309"/>
          </a:xfrm>
          <a:prstGeom prst="roundRect">
            <a:avLst>
              <a:gd name="adj" fmla="val 50000"/>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pic>
        <p:nvPicPr>
          <p:cNvPr id="2" name="Graphic 1">
            <a:extLst>
              <a:ext uri="{FF2B5EF4-FFF2-40B4-BE49-F238E27FC236}">
                <a16:creationId xmlns:a16="http://schemas.microsoft.com/office/drawing/2014/main" id="{6BB13D00-4BF1-FD01-6A9F-B1CBB08123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0" name="Picture Placeholder 9">
            <a:extLst>
              <a:ext uri="{FF2B5EF4-FFF2-40B4-BE49-F238E27FC236}">
                <a16:creationId xmlns:a16="http://schemas.microsoft.com/office/drawing/2014/main" id="{4AE586FF-C25B-AF33-5F15-454F206B533D}"/>
              </a:ext>
            </a:extLst>
          </p:cNvPr>
          <p:cNvSpPr>
            <a:spLocks noGrp="1"/>
          </p:cNvSpPr>
          <p:nvPr>
            <p:ph type="pic" sz="quarter" idx="11"/>
          </p:nvPr>
        </p:nvSpPr>
        <p:spPr>
          <a:xfrm>
            <a:off x="7640637" y="1828800"/>
            <a:ext cx="4551363" cy="35814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4"/>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spTree>
    <p:extLst>
      <p:ext uri="{BB962C8B-B14F-4D97-AF65-F5344CB8AC3E}">
        <p14:creationId xmlns:p14="http://schemas.microsoft.com/office/powerpoint/2010/main" val="374279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024-05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609600"/>
            <a:ext cx="6202680" cy="4678205"/>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pic>
        <p:nvPicPr>
          <p:cNvPr id="26" name="Graphic 25">
            <a:extLst>
              <a:ext uri="{FF2B5EF4-FFF2-40B4-BE49-F238E27FC236}">
                <a16:creationId xmlns:a16="http://schemas.microsoft.com/office/drawing/2014/main" id="{889AB6EA-4B7F-D626-10ED-8532995C4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15" name="Freeform: Shape 14">
            <a:extLst>
              <a:ext uri="{FF2B5EF4-FFF2-40B4-BE49-F238E27FC236}">
                <a16:creationId xmlns:a16="http://schemas.microsoft.com/office/drawing/2014/main" id="{9480E36D-D806-7D05-D8DC-4ADC176E28F1}"/>
              </a:ext>
            </a:extLst>
          </p:cNvPr>
          <p:cNvSpPr/>
          <p:nvPr userDrawn="1"/>
        </p:nvSpPr>
        <p:spPr>
          <a:xfrm rot="13473600">
            <a:off x="9007218" y="-739919"/>
            <a:ext cx="2599744" cy="5533217"/>
          </a:xfrm>
          <a:custGeom>
            <a:avLst/>
            <a:gdLst>
              <a:gd name="connsiteX0" fmla="*/ 1378880 w 2599744"/>
              <a:gd name="connsiteY0" fmla="*/ 5533217 h 5533217"/>
              <a:gd name="connsiteX1" fmla="*/ 0 w 2599744"/>
              <a:gd name="connsiteY1" fmla="*/ 4132994 h 5533217"/>
              <a:gd name="connsiteX2" fmla="*/ 0 w 2599744"/>
              <a:gd name="connsiteY2" fmla="*/ 1299873 h 5533217"/>
              <a:gd name="connsiteX3" fmla="*/ 1299872 w 2599744"/>
              <a:gd name="connsiteY3" fmla="*/ 0 h 5533217"/>
              <a:gd name="connsiteX4" fmla="*/ 2599744 w 2599744"/>
              <a:gd name="connsiteY4" fmla="*/ 1299872 h 5533217"/>
              <a:gd name="connsiteX5" fmla="*/ 2599744 w 2599744"/>
              <a:gd name="connsiteY5" fmla="*/ 4330962 h 553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744" h="5533217">
                <a:moveTo>
                  <a:pt x="1378880" y="5533217"/>
                </a:moveTo>
                <a:lnTo>
                  <a:pt x="0" y="4132994"/>
                </a:lnTo>
                <a:lnTo>
                  <a:pt x="0" y="1299873"/>
                </a:lnTo>
                <a:cubicBezTo>
                  <a:pt x="0" y="581972"/>
                  <a:pt x="581972" y="0"/>
                  <a:pt x="1299872" y="0"/>
                </a:cubicBezTo>
                <a:cubicBezTo>
                  <a:pt x="2017771" y="0"/>
                  <a:pt x="2599744" y="581973"/>
                  <a:pt x="2599744" y="1299872"/>
                </a:cubicBezTo>
                <a:lnTo>
                  <a:pt x="2599744" y="43309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7" name="Freeform: Shape 6">
            <a:extLst>
              <a:ext uri="{FF2B5EF4-FFF2-40B4-BE49-F238E27FC236}">
                <a16:creationId xmlns:a16="http://schemas.microsoft.com/office/drawing/2014/main" id="{B79252B4-99CA-3419-840E-DA516CC6BEBB}"/>
              </a:ext>
            </a:extLst>
          </p:cNvPr>
          <p:cNvSpPr/>
          <p:nvPr userDrawn="1"/>
        </p:nvSpPr>
        <p:spPr>
          <a:xfrm rot="20457708">
            <a:off x="11186621" y="-13688"/>
            <a:ext cx="660198" cy="358286"/>
          </a:xfrm>
          <a:custGeom>
            <a:avLst/>
            <a:gdLst>
              <a:gd name="connsiteX0" fmla="*/ 318178 w 660198"/>
              <a:gd name="connsiteY0" fmla="*/ 0 h 358286"/>
              <a:gd name="connsiteX1" fmla="*/ 660198 w 660198"/>
              <a:gd name="connsiteY1" fmla="*/ 118023 h 358286"/>
              <a:gd name="connsiteX2" fmla="*/ 229425 w 660198"/>
              <a:gd name="connsiteY2" fmla="*/ 330222 h 358286"/>
              <a:gd name="connsiteX3" fmla="*/ 13408 w 660198"/>
              <a:gd name="connsiteY3" fmla="*/ 296211 h 358286"/>
              <a:gd name="connsiteX4" fmla="*/ 11570 w 660198"/>
              <a:gd name="connsiteY4" fmla="*/ 291615 h 358286"/>
              <a:gd name="connsiteX5" fmla="*/ 116362 w 660198"/>
              <a:gd name="connsiteY5" fmla="*/ 99498 h 3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198" h="358286">
                <a:moveTo>
                  <a:pt x="318178" y="0"/>
                </a:moveTo>
                <a:lnTo>
                  <a:pt x="660198" y="118023"/>
                </a:lnTo>
                <a:lnTo>
                  <a:pt x="229425" y="330222"/>
                </a:lnTo>
                <a:cubicBezTo>
                  <a:pt x="69481" y="409276"/>
                  <a:pt x="13408" y="296211"/>
                  <a:pt x="13408" y="296211"/>
                </a:cubicBezTo>
                <a:lnTo>
                  <a:pt x="11570" y="291615"/>
                </a:lnTo>
                <a:cubicBezTo>
                  <a:pt x="-43583" y="178552"/>
                  <a:pt x="116362" y="99498"/>
                  <a:pt x="116362" y="99498"/>
                </a:cubicBezTo>
                <a:close/>
              </a:path>
            </a:pathLst>
          </a:custGeom>
          <a:solidFill>
            <a:schemeClr val="accent5"/>
          </a:solidFill>
          <a:ln w="12700" cap="flat">
            <a:noFill/>
            <a:prstDash val="solid"/>
            <a:miter/>
          </a:ln>
        </p:spPr>
        <p:txBody>
          <a:bodyPr wrap="square" rtlCol="0" anchor="ctr">
            <a:noAutofit/>
          </a:bodyPr>
          <a:lstStyle/>
          <a:p>
            <a:endParaRPr lang="ru-RU" dirty="0"/>
          </a:p>
        </p:txBody>
      </p:sp>
      <p:sp>
        <p:nvSpPr>
          <p:cNvPr id="5" name="Freeform: Shape 4">
            <a:extLst>
              <a:ext uri="{FF2B5EF4-FFF2-40B4-BE49-F238E27FC236}">
                <a16:creationId xmlns:a16="http://schemas.microsoft.com/office/drawing/2014/main" id="{2BAC8301-D0B3-F09B-8934-4C4BF853D744}"/>
              </a:ext>
            </a:extLst>
          </p:cNvPr>
          <p:cNvSpPr/>
          <p:nvPr userDrawn="1"/>
        </p:nvSpPr>
        <p:spPr>
          <a:xfrm rot="2700000">
            <a:off x="9373836" y="-702513"/>
            <a:ext cx="780382" cy="2913053"/>
          </a:xfrm>
          <a:custGeom>
            <a:avLst/>
            <a:gdLst>
              <a:gd name="connsiteX0" fmla="*/ 0 w 780382"/>
              <a:gd name="connsiteY0" fmla="*/ 780382 h 2913053"/>
              <a:gd name="connsiteX1" fmla="*/ 780382 w 780382"/>
              <a:gd name="connsiteY1" fmla="*/ 0 h 2913053"/>
              <a:gd name="connsiteX2" fmla="*/ 780382 w 780382"/>
              <a:gd name="connsiteY2" fmla="*/ 2522862 h 2913053"/>
              <a:gd name="connsiteX3" fmla="*/ 390191 w 780382"/>
              <a:gd name="connsiteY3" fmla="*/ 2913053 h 2913053"/>
              <a:gd name="connsiteX4" fmla="*/ 0 w 780382"/>
              <a:gd name="connsiteY4" fmla="*/ 2522862 h 291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382" h="2913053">
                <a:moveTo>
                  <a:pt x="0" y="780382"/>
                </a:moveTo>
                <a:lnTo>
                  <a:pt x="780382" y="0"/>
                </a:lnTo>
                <a:lnTo>
                  <a:pt x="780382" y="2522862"/>
                </a:lnTo>
                <a:cubicBezTo>
                  <a:pt x="780382" y="2738359"/>
                  <a:pt x="605688" y="2913053"/>
                  <a:pt x="390191" y="2913053"/>
                </a:cubicBezTo>
                <a:cubicBezTo>
                  <a:pt x="174694" y="2913053"/>
                  <a:pt x="0" y="2738359"/>
                  <a:pt x="0" y="2522862"/>
                </a:cubicBezTo>
                <a:close/>
              </a:path>
            </a:pathLst>
          </a:custGeom>
          <a:solidFill>
            <a:schemeClr val="accent1"/>
          </a:solidFill>
          <a:ln w="12700" cap="flat">
            <a:noFill/>
            <a:prstDash val="solid"/>
            <a:miter/>
          </a:ln>
        </p:spPr>
        <p:txBody>
          <a:bodyPr wrap="square" rtlCol="0" anchor="ctr">
            <a:noAutofit/>
          </a:bodyPr>
          <a:lstStyle/>
          <a:p>
            <a:pPr lvl="0"/>
            <a:endParaRPr lang="en-US" dirty="0" err="1">
              <a:solidFill>
                <a:schemeClr val="tx1"/>
              </a:solidFill>
            </a:endParaRPr>
          </a:p>
        </p:txBody>
      </p:sp>
      <p:sp>
        <p:nvSpPr>
          <p:cNvPr id="11" name="Freeform: Shape 10">
            <a:extLst>
              <a:ext uri="{FF2B5EF4-FFF2-40B4-BE49-F238E27FC236}">
                <a16:creationId xmlns:a16="http://schemas.microsoft.com/office/drawing/2014/main" id="{F103DB20-CA44-5144-7694-2FBF81D0EACA}"/>
              </a:ext>
            </a:extLst>
          </p:cNvPr>
          <p:cNvSpPr/>
          <p:nvPr userDrawn="1"/>
        </p:nvSpPr>
        <p:spPr>
          <a:xfrm rot="2700000">
            <a:off x="11469147" y="2339446"/>
            <a:ext cx="1193519" cy="1550166"/>
          </a:xfrm>
          <a:custGeom>
            <a:avLst/>
            <a:gdLst>
              <a:gd name="connsiteX0" fmla="*/ 0 w 1193519"/>
              <a:gd name="connsiteY0" fmla="*/ 0 h 1550166"/>
              <a:gd name="connsiteX1" fmla="*/ 1193519 w 1193519"/>
              <a:gd name="connsiteY1" fmla="*/ 1193519 h 1550166"/>
              <a:gd name="connsiteX2" fmla="*/ 1150445 w 1193519"/>
              <a:gd name="connsiteY2" fmla="*/ 1272877 h 1550166"/>
              <a:gd name="connsiteX3" fmla="*/ 628928 w 1193519"/>
              <a:gd name="connsiteY3" fmla="*/ 1550166 h 1550166"/>
              <a:gd name="connsiteX4" fmla="*/ 0 w 1193519"/>
              <a:gd name="connsiteY4" fmla="*/ 921238 h 155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19" h="1550166">
                <a:moveTo>
                  <a:pt x="0" y="0"/>
                </a:moveTo>
                <a:lnTo>
                  <a:pt x="1193519" y="1193519"/>
                </a:lnTo>
                <a:lnTo>
                  <a:pt x="1150445" y="1272877"/>
                </a:lnTo>
                <a:cubicBezTo>
                  <a:pt x="1037422" y="1440173"/>
                  <a:pt x="846020" y="1550166"/>
                  <a:pt x="628928" y="1550166"/>
                </a:cubicBezTo>
                <a:cubicBezTo>
                  <a:pt x="281581" y="1550166"/>
                  <a:pt x="0" y="1268585"/>
                  <a:pt x="0" y="921238"/>
                </a:cubicBezTo>
                <a:close/>
              </a:path>
            </a:pathLst>
          </a:custGeom>
          <a:solidFill>
            <a:schemeClr val="accent5"/>
          </a:solidFill>
          <a:ln w="12700" cap="flat">
            <a:noFill/>
            <a:prstDash val="solid"/>
            <a:miter/>
          </a:ln>
        </p:spPr>
        <p:txBody>
          <a:bodyPr wrap="square" rtlCol="0" anchor="ctr">
            <a:noAutofit/>
          </a:bodyPr>
          <a:lstStyle/>
          <a:p>
            <a:pPr lvl="0"/>
            <a:endParaRPr lang="en-US" dirty="0" err="1"/>
          </a:p>
        </p:txBody>
      </p:sp>
    </p:spTree>
    <p:extLst>
      <p:ext uri="{BB962C8B-B14F-4D97-AF65-F5344CB8AC3E}">
        <p14:creationId xmlns:p14="http://schemas.microsoft.com/office/powerpoint/2010/main" val="428983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2024-03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95852"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95852"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95852"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21" name="Freeform: Shape 20">
            <a:extLst>
              <a:ext uri="{FF2B5EF4-FFF2-40B4-BE49-F238E27FC236}">
                <a16:creationId xmlns:a16="http://schemas.microsoft.com/office/drawing/2014/main" id="{2455B4A9-C2C4-4D4B-B5A6-E3BB93F31793}"/>
              </a:ext>
            </a:extLst>
          </p:cNvPr>
          <p:cNvSpPr/>
          <p:nvPr userDrawn="1"/>
        </p:nvSpPr>
        <p:spPr>
          <a:xfrm rot="18880191">
            <a:off x="7003968" y="958724"/>
            <a:ext cx="5766811" cy="1634831"/>
          </a:xfrm>
          <a:custGeom>
            <a:avLst/>
            <a:gdLst>
              <a:gd name="connsiteX0" fmla="*/ 7130190 w 7130190"/>
              <a:gd name="connsiteY0" fmla="*/ 1494581 h 2021334"/>
              <a:gd name="connsiteX1" fmla="*/ 6597331 w 7130190"/>
              <a:gd name="connsiteY1" fmla="*/ 2021334 h 2021334"/>
              <a:gd name="connsiteX2" fmla="*/ 1010667 w 7130190"/>
              <a:gd name="connsiteY2" fmla="*/ 2021334 h 2021334"/>
              <a:gd name="connsiteX3" fmla="*/ 0 w 7130190"/>
              <a:gd name="connsiteY3" fmla="*/ 1010667 h 2021334"/>
              <a:gd name="connsiteX4" fmla="*/ 1010667 w 7130190"/>
              <a:gd name="connsiteY4" fmla="*/ 0 h 2021334"/>
              <a:gd name="connsiteX5" fmla="*/ 5652735 w 7130190"/>
              <a:gd name="connsiteY5" fmla="*/ 0 h 20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190" h="2021334">
                <a:moveTo>
                  <a:pt x="7130190" y="1494581"/>
                </a:moveTo>
                <a:lnTo>
                  <a:pt x="6597331" y="2021334"/>
                </a:lnTo>
                <a:lnTo>
                  <a:pt x="1010667" y="2021334"/>
                </a:lnTo>
                <a:cubicBezTo>
                  <a:pt x="452491" y="2021334"/>
                  <a:pt x="0" y="1568843"/>
                  <a:pt x="0" y="1010667"/>
                </a:cubicBezTo>
                <a:cubicBezTo>
                  <a:pt x="0" y="452491"/>
                  <a:pt x="452491" y="0"/>
                  <a:pt x="1010667" y="0"/>
                </a:cubicBezTo>
                <a:lnTo>
                  <a:pt x="565273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6" name="Rectangle: Rounded Corners 5">
            <a:extLst>
              <a:ext uri="{FF2B5EF4-FFF2-40B4-BE49-F238E27FC236}">
                <a16:creationId xmlns:a16="http://schemas.microsoft.com/office/drawing/2014/main" id="{9745EF4D-5A59-0033-22CE-A967C3343CEA}"/>
              </a:ext>
            </a:extLst>
          </p:cNvPr>
          <p:cNvSpPr/>
          <p:nvPr userDrawn="1"/>
        </p:nvSpPr>
        <p:spPr>
          <a:xfrm rot="18880191">
            <a:off x="8499307" y="2355298"/>
            <a:ext cx="2930426" cy="88778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6" name="Freeform: Shape 15">
            <a:extLst>
              <a:ext uri="{FF2B5EF4-FFF2-40B4-BE49-F238E27FC236}">
                <a16:creationId xmlns:a16="http://schemas.microsoft.com/office/drawing/2014/main" id="{74CC37FF-6C44-F059-2F5F-95F30D6AF64C}"/>
              </a:ext>
            </a:extLst>
          </p:cNvPr>
          <p:cNvSpPr/>
          <p:nvPr userDrawn="1"/>
        </p:nvSpPr>
        <p:spPr>
          <a:xfrm rot="18880191">
            <a:off x="8572095" y="74113"/>
            <a:ext cx="2335382" cy="887781"/>
          </a:xfrm>
          <a:custGeom>
            <a:avLst/>
            <a:gdLst>
              <a:gd name="connsiteX0" fmla="*/ 1802418 w 2887509"/>
              <a:gd name="connsiteY0" fmla="*/ 0 h 1097669"/>
              <a:gd name="connsiteX1" fmla="*/ 2887509 w 2887509"/>
              <a:gd name="connsiteY1" fmla="*/ 1097669 h 1097669"/>
              <a:gd name="connsiteX2" fmla="*/ 548834 w 2887509"/>
              <a:gd name="connsiteY2" fmla="*/ 1097668 h 1097669"/>
              <a:gd name="connsiteX3" fmla="*/ 0 w 2887509"/>
              <a:gd name="connsiteY3" fmla="*/ 548834 h 1097669"/>
              <a:gd name="connsiteX4" fmla="*/ 548834 w 2887509"/>
              <a:gd name="connsiteY4" fmla="*/ 0 h 109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509" h="1097669">
                <a:moveTo>
                  <a:pt x="1802418" y="0"/>
                </a:moveTo>
                <a:lnTo>
                  <a:pt x="2887509" y="1097669"/>
                </a:lnTo>
                <a:lnTo>
                  <a:pt x="548834" y="1097668"/>
                </a:lnTo>
                <a:cubicBezTo>
                  <a:pt x="245721" y="1097668"/>
                  <a:pt x="0" y="851947"/>
                  <a:pt x="0" y="548834"/>
                </a:cubicBezTo>
                <a:cubicBezTo>
                  <a:pt x="0" y="245721"/>
                  <a:pt x="245721" y="0"/>
                  <a:pt x="5488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 name="TextBox 1">
            <a:extLst>
              <a:ext uri="{FF2B5EF4-FFF2-40B4-BE49-F238E27FC236}">
                <a16:creationId xmlns:a16="http://schemas.microsoft.com/office/drawing/2014/main" id="{3B69183B-EF09-DEB8-DBB1-EE99DD036764}"/>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23" name="Freeform: Shape 22">
            <a:extLst>
              <a:ext uri="{FF2B5EF4-FFF2-40B4-BE49-F238E27FC236}">
                <a16:creationId xmlns:a16="http://schemas.microsoft.com/office/drawing/2014/main" id="{AAC475A6-CE10-0E6A-2700-525C57FA92F3}"/>
              </a:ext>
            </a:extLst>
          </p:cNvPr>
          <p:cNvSpPr>
            <a:spLocks/>
          </p:cNvSpPr>
          <p:nvPr userDrawn="1"/>
        </p:nvSpPr>
        <p:spPr bwMode="auto">
          <a:xfrm rot="2700000">
            <a:off x="9437387" y="536223"/>
            <a:ext cx="3931862" cy="3934695"/>
          </a:xfrm>
          <a:custGeom>
            <a:avLst/>
            <a:gdLst>
              <a:gd name="connsiteX0" fmla="*/ 382156 w 3931862"/>
              <a:gd name="connsiteY0" fmla="*/ 10539 h 3934695"/>
              <a:gd name="connsiteX1" fmla="*/ 384583 w 3931862"/>
              <a:gd name="connsiteY1" fmla="*/ 9785 h 3934695"/>
              <a:gd name="connsiteX2" fmla="*/ 481653 w 3931862"/>
              <a:gd name="connsiteY2" fmla="*/ 0 h 3934695"/>
              <a:gd name="connsiteX3" fmla="*/ 1113950 w 3931862"/>
              <a:gd name="connsiteY3" fmla="*/ 0 h 3934695"/>
              <a:gd name="connsiteX4" fmla="*/ 3931862 w 3931862"/>
              <a:gd name="connsiteY4" fmla="*/ 2817912 h 3934695"/>
              <a:gd name="connsiteX5" fmla="*/ 3931862 w 3931862"/>
              <a:gd name="connsiteY5" fmla="*/ 3453042 h 3934695"/>
              <a:gd name="connsiteX6" fmla="*/ 3450209 w 3931862"/>
              <a:gd name="connsiteY6" fmla="*/ 3934695 h 3934695"/>
              <a:gd name="connsiteX7" fmla="*/ 481653 w 3931862"/>
              <a:gd name="connsiteY7" fmla="*/ 3934695 h 3934695"/>
              <a:gd name="connsiteX8" fmla="*/ 0 w 3931862"/>
              <a:gd name="connsiteY8" fmla="*/ 3453042 h 3934695"/>
              <a:gd name="connsiteX9" fmla="*/ 0 w 3931862"/>
              <a:gd name="connsiteY9" fmla="*/ 481653 h 3934695"/>
              <a:gd name="connsiteX10" fmla="*/ 9786 w 3931862"/>
              <a:gd name="connsiteY10" fmla="*/ 384583 h 3934695"/>
              <a:gd name="connsiteX11" fmla="*/ 10539 w 3931862"/>
              <a:gd name="connsiteY11" fmla="*/ 382157 h 39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862" h="3934695">
                <a:moveTo>
                  <a:pt x="382156" y="10539"/>
                </a:moveTo>
                <a:lnTo>
                  <a:pt x="384583" y="9785"/>
                </a:lnTo>
                <a:cubicBezTo>
                  <a:pt x="415937" y="3370"/>
                  <a:pt x="448402" y="0"/>
                  <a:pt x="481653" y="0"/>
                </a:cubicBezTo>
                <a:lnTo>
                  <a:pt x="1113950" y="0"/>
                </a:lnTo>
                <a:lnTo>
                  <a:pt x="3931862" y="2817912"/>
                </a:lnTo>
                <a:lnTo>
                  <a:pt x="3931862" y="3453042"/>
                </a:lnTo>
                <a:cubicBezTo>
                  <a:pt x="3931862" y="3719052"/>
                  <a:pt x="3716219" y="3934695"/>
                  <a:pt x="3450209" y="3934695"/>
                </a:cubicBezTo>
                <a:lnTo>
                  <a:pt x="481653" y="3934695"/>
                </a:lnTo>
                <a:cubicBezTo>
                  <a:pt x="215643" y="3934695"/>
                  <a:pt x="0" y="3719052"/>
                  <a:pt x="0" y="3453042"/>
                </a:cubicBezTo>
                <a:lnTo>
                  <a:pt x="0" y="481653"/>
                </a:lnTo>
                <a:cubicBezTo>
                  <a:pt x="0" y="448402"/>
                  <a:pt x="3369" y="415937"/>
                  <a:pt x="9786" y="384583"/>
                </a:cubicBezTo>
                <a:lnTo>
                  <a:pt x="10539" y="3821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
        <p:nvSpPr>
          <p:cNvPr id="28" name="Freeform: Shape 27">
            <a:extLst>
              <a:ext uri="{FF2B5EF4-FFF2-40B4-BE49-F238E27FC236}">
                <a16:creationId xmlns:a16="http://schemas.microsoft.com/office/drawing/2014/main" id="{74012F6A-325E-BA05-9E6A-DBAD18E7D956}"/>
              </a:ext>
            </a:extLst>
          </p:cNvPr>
          <p:cNvSpPr>
            <a:spLocks/>
          </p:cNvSpPr>
          <p:nvPr userDrawn="1"/>
        </p:nvSpPr>
        <p:spPr bwMode="auto">
          <a:xfrm rot="2700000">
            <a:off x="10223690" y="810799"/>
            <a:ext cx="3785617" cy="3568117"/>
          </a:xfrm>
          <a:custGeom>
            <a:avLst/>
            <a:gdLst>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7" fmla="*/ 197031 w 3804547"/>
              <a:gd name="connsiteY7" fmla="*/ 91440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3804547 w 3804547"/>
              <a:gd name="connsiteY0" fmla="*/ 3593489 h 3596007"/>
              <a:gd name="connsiteX1" fmla="*/ 3779576 w 3804547"/>
              <a:gd name="connsiteY1" fmla="*/ 3596007 h 3596007"/>
              <a:gd name="connsiteX2" fmla="*/ 501834 w 3804547"/>
              <a:gd name="connsiteY2" fmla="*/ 3596007 h 3596007"/>
              <a:gd name="connsiteX3" fmla="*/ 0 w 3804547"/>
              <a:gd name="connsiteY3" fmla="*/ 3094173 h 3596007"/>
              <a:gd name="connsiteX4" fmla="*/ 0 w 3804547"/>
              <a:gd name="connsiteY4" fmla="*/ 1237 h 3596007"/>
              <a:gd name="connsiteX5" fmla="*/ 125 w 3804547"/>
              <a:gd name="connsiteY5" fmla="*/ 0 h 359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4547" h="3596007">
                <a:moveTo>
                  <a:pt x="3804547" y="3593489"/>
                </a:moveTo>
                <a:lnTo>
                  <a:pt x="3779576" y="3596007"/>
                </a:lnTo>
                <a:lnTo>
                  <a:pt x="501834" y="3596007"/>
                </a:lnTo>
                <a:cubicBezTo>
                  <a:pt x="224679" y="3596007"/>
                  <a:pt x="0" y="3371328"/>
                  <a:pt x="0" y="3094173"/>
                </a:cubicBezTo>
                <a:lnTo>
                  <a:pt x="0" y="1237"/>
                </a:lnTo>
                <a:cubicBezTo>
                  <a:pt x="42" y="825"/>
                  <a:pt x="83" y="412"/>
                  <a:pt x="12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Tree>
    <p:extLst>
      <p:ext uri="{BB962C8B-B14F-4D97-AF65-F5344CB8AC3E}">
        <p14:creationId xmlns:p14="http://schemas.microsoft.com/office/powerpoint/2010/main" val="1003711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024-06 - IQVIA">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E971393-FE1D-3B6A-5952-3200539F4C21}"/>
              </a:ext>
            </a:extLst>
          </p:cNvPr>
          <p:cNvSpPr/>
          <p:nvPr userDrawn="1"/>
        </p:nvSpPr>
        <p:spPr>
          <a:xfrm rot="18900000">
            <a:off x="9590939" y="-1090570"/>
            <a:ext cx="3074362" cy="4401184"/>
          </a:xfrm>
          <a:custGeom>
            <a:avLst/>
            <a:gdLst>
              <a:gd name="connsiteX0" fmla="*/ 906398 w 3074362"/>
              <a:gd name="connsiteY0" fmla="*/ 0 h 4401184"/>
              <a:gd name="connsiteX1" fmla="*/ 3074362 w 3074362"/>
              <a:gd name="connsiteY1" fmla="*/ 2167965 h 4401184"/>
              <a:gd name="connsiteX2" fmla="*/ 841143 w 3074362"/>
              <a:gd name="connsiteY2" fmla="*/ 4401184 h 4401184"/>
              <a:gd name="connsiteX3" fmla="*/ 334666 w 3074362"/>
              <a:gd name="connsiteY3" fmla="*/ 4401184 h 4401184"/>
              <a:gd name="connsiteX4" fmla="*/ 0 w 3074362"/>
              <a:gd name="connsiteY4" fmla="*/ 4066518 h 4401184"/>
              <a:gd name="connsiteX5" fmla="*/ 0 w 3074362"/>
              <a:gd name="connsiteY5" fmla="*/ 334667 h 4401184"/>
              <a:gd name="connsiteX6" fmla="*/ 334666 w 3074362"/>
              <a:gd name="connsiteY6" fmla="*/ 0 h 44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4362" h="4401184">
                <a:moveTo>
                  <a:pt x="906398" y="0"/>
                </a:moveTo>
                <a:lnTo>
                  <a:pt x="3074362" y="2167965"/>
                </a:lnTo>
                <a:lnTo>
                  <a:pt x="841143" y="4401184"/>
                </a:lnTo>
                <a:lnTo>
                  <a:pt x="334666" y="4401184"/>
                </a:lnTo>
                <a:cubicBezTo>
                  <a:pt x="149835" y="4401184"/>
                  <a:pt x="0" y="4251349"/>
                  <a:pt x="0" y="4066518"/>
                </a:cubicBezTo>
                <a:lnTo>
                  <a:pt x="0" y="334667"/>
                </a:lnTo>
                <a:cubicBezTo>
                  <a:pt x="0" y="149835"/>
                  <a:pt x="149835" y="0"/>
                  <a:pt x="334666" y="0"/>
                </a:cubicBezTo>
                <a:close/>
              </a:path>
            </a:pathLst>
          </a:custGeom>
          <a:solidFill>
            <a:srgbClr val="140B42"/>
          </a:solidFill>
          <a:ln>
            <a:noFill/>
          </a:ln>
        </p:spPr>
        <p:txBody>
          <a:bodyPr vert="horz" wrap="square" lIns="91440" tIns="45720" rIns="91440" bIns="45720" numCol="1" anchor="t" anchorCtr="0" compatLnSpc="1">
            <a:prstTxWarp prst="textNoShape">
              <a:avLst/>
            </a:prstTxWarp>
            <a:noAutofit/>
          </a:bodyPr>
          <a:lstStyle/>
          <a:p>
            <a:pPr lvl="0"/>
            <a:endParaRPr lang="en-US" dirty="0" err="1"/>
          </a:p>
        </p:txBody>
      </p:sp>
      <p:sp>
        <p:nvSpPr>
          <p:cNvPr id="19" name="Freeform: Shape 18">
            <a:extLst>
              <a:ext uri="{FF2B5EF4-FFF2-40B4-BE49-F238E27FC236}">
                <a16:creationId xmlns:a16="http://schemas.microsoft.com/office/drawing/2014/main" id="{FA9D7148-A6F2-CBCC-1252-9028ED2C858C}"/>
              </a:ext>
            </a:extLst>
          </p:cNvPr>
          <p:cNvSpPr/>
          <p:nvPr userDrawn="1"/>
        </p:nvSpPr>
        <p:spPr>
          <a:xfrm rot="2700000">
            <a:off x="6613319" y="-912201"/>
            <a:ext cx="3072335" cy="3072335"/>
          </a:xfrm>
          <a:custGeom>
            <a:avLst/>
            <a:gdLst>
              <a:gd name="connsiteX0" fmla="*/ 0 w 2777410"/>
              <a:gd name="connsiteY0" fmla="*/ 1975810 h 2777410"/>
              <a:gd name="connsiteX1" fmla="*/ 1975810 w 2777410"/>
              <a:gd name="connsiteY1" fmla="*/ 0 h 2777410"/>
              <a:gd name="connsiteX2" fmla="*/ 2540164 w 2777410"/>
              <a:gd name="connsiteY2" fmla="*/ 0 h 2777410"/>
              <a:gd name="connsiteX3" fmla="*/ 2777410 w 2777410"/>
              <a:gd name="connsiteY3" fmla="*/ 237247 h 2777410"/>
              <a:gd name="connsiteX4" fmla="*/ 2777410 w 2777410"/>
              <a:gd name="connsiteY4" fmla="*/ 2540163 h 2777410"/>
              <a:gd name="connsiteX5" fmla="*/ 2540163 w 2777410"/>
              <a:gd name="connsiteY5" fmla="*/ 2777410 h 2777410"/>
              <a:gd name="connsiteX6" fmla="*/ 237247 w 2777410"/>
              <a:gd name="connsiteY6" fmla="*/ 2777410 h 2777410"/>
              <a:gd name="connsiteX7" fmla="*/ 0 w 2777410"/>
              <a:gd name="connsiteY7" fmla="*/ 2540163 h 27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7410" h="2777410">
                <a:moveTo>
                  <a:pt x="0" y="1975810"/>
                </a:moveTo>
                <a:lnTo>
                  <a:pt x="1975810" y="0"/>
                </a:lnTo>
                <a:lnTo>
                  <a:pt x="2540164" y="0"/>
                </a:lnTo>
                <a:cubicBezTo>
                  <a:pt x="2671191" y="0"/>
                  <a:pt x="2777410" y="106219"/>
                  <a:pt x="2777410" y="237247"/>
                </a:cubicBezTo>
                <a:lnTo>
                  <a:pt x="2777410" y="2540163"/>
                </a:lnTo>
                <a:cubicBezTo>
                  <a:pt x="2777410" y="2671191"/>
                  <a:pt x="2671191" y="2777410"/>
                  <a:pt x="2540163" y="2777410"/>
                </a:cubicBezTo>
                <a:lnTo>
                  <a:pt x="237247" y="2777410"/>
                </a:lnTo>
                <a:cubicBezTo>
                  <a:pt x="106220" y="2777410"/>
                  <a:pt x="0" y="2671190"/>
                  <a:pt x="0" y="25401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graphicFrame>
        <p:nvGraphicFramePr>
          <p:cNvPr id="8" name="think-cell data - do not delete" hidden="1">
            <a:extLst>
              <a:ext uri="{FF2B5EF4-FFF2-40B4-BE49-F238E27FC236}">
                <a16:creationId xmlns:a16="http://schemas.microsoft.com/office/drawing/2014/main" id="{150474CF-7CCB-20DD-E6E1-8A9CD0E038CC}"/>
              </a:ext>
            </a:extLst>
          </p:cNvPr>
          <p:cNvGraphicFramePr>
            <a:graphicFrameLocks noChangeAspect="1"/>
          </p:cNvGraphicFramePr>
          <p:nvPr userDrawn="1">
            <p:custDataLst>
              <p:tags r:id="rId1"/>
            </p:custDataLst>
            <p:extLst>
              <p:ext uri="{D42A27DB-BD31-4B8C-83A1-F6EECF244321}">
                <p14:modId xmlns:p14="http://schemas.microsoft.com/office/powerpoint/2010/main" val="4221677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think-cell data - do not delete" hidden="1">
                        <a:extLst>
                          <a:ext uri="{FF2B5EF4-FFF2-40B4-BE49-F238E27FC236}">
                            <a16:creationId xmlns:a16="http://schemas.microsoft.com/office/drawing/2014/main" id="{150474CF-7CCB-20DD-E6E1-8A9CD0E038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13DC1846-D39B-50FF-487A-FD15579093A3}"/>
              </a:ext>
            </a:extLst>
          </p:cNvPr>
          <p:cNvSpPr>
            <a:spLocks noGrp="1"/>
          </p:cNvSpPr>
          <p:nvPr userDrawn="1">
            <p:ph type="title" hasCustomPrompt="1"/>
          </p:nvPr>
        </p:nvSpPr>
        <p:spPr bwMode="white">
          <a:xfrm>
            <a:off x="613608" y="2049693"/>
            <a:ext cx="5593080" cy="2758614"/>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17" name="Freeform 7">
            <a:extLst>
              <a:ext uri="{FF2B5EF4-FFF2-40B4-BE49-F238E27FC236}">
                <a16:creationId xmlns:a16="http://schemas.microsoft.com/office/drawing/2014/main" id="{FA3B847E-CEDD-4F28-13DA-54DB86046169}"/>
              </a:ext>
            </a:extLst>
          </p:cNvPr>
          <p:cNvSpPr>
            <a:spLocks/>
          </p:cNvSpPr>
          <p:nvPr userDrawn="1"/>
        </p:nvSpPr>
        <p:spPr bwMode="auto">
          <a:xfrm rot="16200000">
            <a:off x="8579893" y="133677"/>
            <a:ext cx="2515488" cy="2515488"/>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chemeClr val="accent1"/>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AutoShape 3">
            <a:extLst>
              <a:ext uri="{FF2B5EF4-FFF2-40B4-BE49-F238E27FC236}">
                <a16:creationId xmlns:a16="http://schemas.microsoft.com/office/drawing/2014/main" id="{0BB57922-089B-617B-DB05-C881EA21986B}"/>
              </a:ext>
            </a:extLst>
          </p:cNvPr>
          <p:cNvSpPr>
            <a:spLocks noChangeAspect="1" noChangeArrowheads="1" noTextEdit="1"/>
          </p:cNvSpPr>
          <p:nvPr userDrawn="1"/>
        </p:nvSpPr>
        <p:spPr bwMode="auto">
          <a:xfrm rot="16200000">
            <a:off x="7666727" y="-76160"/>
            <a:ext cx="4560732" cy="465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06C75E6-2F25-C869-52E2-8C5D355F51AF}"/>
              </a:ext>
            </a:extLst>
          </p:cNvPr>
          <p:cNvSpPr>
            <a:spLocks/>
          </p:cNvSpPr>
          <p:nvPr userDrawn="1"/>
        </p:nvSpPr>
        <p:spPr bwMode="auto">
          <a:xfrm rot="18900000">
            <a:off x="8399071" y="-1421668"/>
            <a:ext cx="2843336" cy="2843336"/>
          </a:xfrm>
          <a:custGeom>
            <a:avLst/>
            <a:gdLst>
              <a:gd name="connsiteX0" fmla="*/ 0 w 2843336"/>
              <a:gd name="connsiteY0" fmla="*/ 0 h 2843336"/>
              <a:gd name="connsiteX1" fmla="*/ 2843336 w 2843336"/>
              <a:gd name="connsiteY1" fmla="*/ 2843336 h 2843336"/>
              <a:gd name="connsiteX2" fmla="*/ 268488 w 2843336"/>
              <a:gd name="connsiteY2" fmla="*/ 2843336 h 2843336"/>
              <a:gd name="connsiteX3" fmla="*/ 0 w 2843336"/>
              <a:gd name="connsiteY3" fmla="*/ 2585131 h 2843336"/>
              <a:gd name="connsiteX0" fmla="*/ 2843336 w 2934776"/>
              <a:gd name="connsiteY0" fmla="*/ 2843336 h 2934776"/>
              <a:gd name="connsiteX1" fmla="*/ 268488 w 2934776"/>
              <a:gd name="connsiteY1" fmla="*/ 2843336 h 2934776"/>
              <a:gd name="connsiteX2" fmla="*/ 0 w 2934776"/>
              <a:gd name="connsiteY2" fmla="*/ 2585131 h 2934776"/>
              <a:gd name="connsiteX3" fmla="*/ 0 w 2934776"/>
              <a:gd name="connsiteY3" fmla="*/ 0 h 2934776"/>
              <a:gd name="connsiteX4" fmla="*/ 2934776 w 2934776"/>
              <a:gd name="connsiteY4" fmla="*/ 2934776 h 2934776"/>
              <a:gd name="connsiteX0" fmla="*/ 2843336 w 2843336"/>
              <a:gd name="connsiteY0" fmla="*/ 2843336 h 2843336"/>
              <a:gd name="connsiteX1" fmla="*/ 268488 w 2843336"/>
              <a:gd name="connsiteY1" fmla="*/ 2843336 h 2843336"/>
              <a:gd name="connsiteX2" fmla="*/ 0 w 2843336"/>
              <a:gd name="connsiteY2" fmla="*/ 2585131 h 2843336"/>
              <a:gd name="connsiteX3" fmla="*/ 0 w 2843336"/>
              <a:gd name="connsiteY3" fmla="*/ 0 h 2843336"/>
            </a:gdLst>
            <a:ahLst/>
            <a:cxnLst>
              <a:cxn ang="0">
                <a:pos x="connsiteX0" y="connsiteY0"/>
              </a:cxn>
              <a:cxn ang="0">
                <a:pos x="connsiteX1" y="connsiteY1"/>
              </a:cxn>
              <a:cxn ang="0">
                <a:pos x="connsiteX2" y="connsiteY2"/>
              </a:cxn>
              <a:cxn ang="0">
                <a:pos x="connsiteX3" y="connsiteY3"/>
              </a:cxn>
            </a:cxnLst>
            <a:rect l="l" t="t" r="r" b="b"/>
            <a:pathLst>
              <a:path w="2843336" h="2843336">
                <a:moveTo>
                  <a:pt x="2843336" y="2843336"/>
                </a:moveTo>
                <a:lnTo>
                  <a:pt x="268488" y="2843336"/>
                </a:lnTo>
                <a:cubicBezTo>
                  <a:pt x="120207" y="2843336"/>
                  <a:pt x="0" y="2727734"/>
                  <a:pt x="0" y="2585131"/>
                </a:cubicBezTo>
                <a:lnTo>
                  <a:pt x="0" y="0"/>
                </a:lnTo>
              </a:path>
            </a:pathLst>
          </a:custGeom>
          <a:noFill/>
          <a:ln w="12700">
            <a:solidFill>
              <a:schemeClr val="bg1"/>
            </a:solidFill>
          </a:ln>
        </p:spPr>
        <p:txBody>
          <a:bodyPr vert="horz" wrap="square" lIns="91440" tIns="45720" rIns="91440" bIns="45720" numCol="1" anchor="t" anchorCtr="0" compatLnSpc="1">
            <a:prstTxWarp prst="textNoShape">
              <a:avLst/>
            </a:prstTxWarp>
            <a:noAutofit/>
          </a:bodyPr>
          <a:lstStyle/>
          <a:p>
            <a:pPr lvl="0"/>
            <a:endParaRPr lang="en-US"/>
          </a:p>
        </p:txBody>
      </p:sp>
      <p:pic>
        <p:nvPicPr>
          <p:cNvPr id="6" name="Graphic 5">
            <a:extLst>
              <a:ext uri="{FF2B5EF4-FFF2-40B4-BE49-F238E27FC236}">
                <a16:creationId xmlns:a16="http://schemas.microsoft.com/office/drawing/2014/main" id="{6A10C533-42F2-F66F-9D74-979D4CA2EB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585" y="5760594"/>
            <a:ext cx="2247900" cy="406400"/>
          </a:xfrm>
          <a:prstGeom prst="rect">
            <a:avLst/>
          </a:prstGeom>
        </p:spPr>
      </p:pic>
    </p:spTree>
    <p:extLst>
      <p:ext uri="{BB962C8B-B14F-4D97-AF65-F5344CB8AC3E}">
        <p14:creationId xmlns:p14="http://schemas.microsoft.com/office/powerpoint/2010/main" val="1857318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2024-07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1786095"/>
            <a:ext cx="5071843" cy="3285811"/>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15" name="Freeform: Shape 14">
            <a:extLst>
              <a:ext uri="{FF2B5EF4-FFF2-40B4-BE49-F238E27FC236}">
                <a16:creationId xmlns:a16="http://schemas.microsoft.com/office/drawing/2014/main" id="{FD67CFEF-F865-1F9D-9E2C-67AFFAA0CE63}"/>
              </a:ext>
            </a:extLst>
          </p:cNvPr>
          <p:cNvSpPr/>
          <p:nvPr userDrawn="1"/>
        </p:nvSpPr>
        <p:spPr>
          <a:xfrm rot="900000">
            <a:off x="10293886" y="-208160"/>
            <a:ext cx="964663" cy="4890833"/>
          </a:xfrm>
          <a:custGeom>
            <a:avLst/>
            <a:gdLst>
              <a:gd name="connsiteX0" fmla="*/ 0 w 964663"/>
              <a:gd name="connsiteY0" fmla="*/ 258480 h 4890833"/>
              <a:gd name="connsiteX1" fmla="*/ 964663 w 964663"/>
              <a:gd name="connsiteY1" fmla="*/ 0 h 4890833"/>
              <a:gd name="connsiteX2" fmla="*/ 964663 w 964663"/>
              <a:gd name="connsiteY2" fmla="*/ 4408501 h 4890833"/>
              <a:gd name="connsiteX3" fmla="*/ 482331 w 964663"/>
              <a:gd name="connsiteY3" fmla="*/ 4890833 h 4890833"/>
              <a:gd name="connsiteX4" fmla="*/ 482332 w 964663"/>
              <a:gd name="connsiteY4" fmla="*/ 4890832 h 4890833"/>
              <a:gd name="connsiteX5" fmla="*/ 0 w 964663"/>
              <a:gd name="connsiteY5" fmla="*/ 4408500 h 489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663" h="4890833">
                <a:moveTo>
                  <a:pt x="0" y="258480"/>
                </a:moveTo>
                <a:lnTo>
                  <a:pt x="964663" y="0"/>
                </a:lnTo>
                <a:lnTo>
                  <a:pt x="964663" y="4408501"/>
                </a:lnTo>
                <a:cubicBezTo>
                  <a:pt x="964663" y="4674886"/>
                  <a:pt x="748716" y="4890833"/>
                  <a:pt x="482331" y="4890833"/>
                </a:cubicBezTo>
                <a:lnTo>
                  <a:pt x="482332" y="4890832"/>
                </a:lnTo>
                <a:cubicBezTo>
                  <a:pt x="215947" y="4890832"/>
                  <a:pt x="0" y="4674885"/>
                  <a:pt x="0" y="4408500"/>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18" name="Freeform: Shape 17">
            <a:extLst>
              <a:ext uri="{FF2B5EF4-FFF2-40B4-BE49-F238E27FC236}">
                <a16:creationId xmlns:a16="http://schemas.microsoft.com/office/drawing/2014/main" id="{DBD764AA-01FA-C186-C3E0-47B71F33D2FE}"/>
              </a:ext>
            </a:extLst>
          </p:cNvPr>
          <p:cNvSpPr/>
          <p:nvPr userDrawn="1"/>
        </p:nvSpPr>
        <p:spPr>
          <a:xfrm rot="900000">
            <a:off x="10213216" y="2788075"/>
            <a:ext cx="964664" cy="4267468"/>
          </a:xfrm>
          <a:custGeom>
            <a:avLst/>
            <a:gdLst>
              <a:gd name="connsiteX0" fmla="*/ 385125 w 964664"/>
              <a:gd name="connsiteY0" fmla="*/ 9799 h 4267468"/>
              <a:gd name="connsiteX1" fmla="*/ 482332 w 964664"/>
              <a:gd name="connsiteY1" fmla="*/ 0 h 4267468"/>
              <a:gd name="connsiteX2" fmla="*/ 964664 w 964664"/>
              <a:gd name="connsiteY2" fmla="*/ 482332 h 4267468"/>
              <a:gd name="connsiteX3" fmla="*/ 964663 w 964664"/>
              <a:gd name="connsiteY3" fmla="*/ 4008987 h 4267468"/>
              <a:gd name="connsiteX4" fmla="*/ 0 w 964664"/>
              <a:gd name="connsiteY4" fmla="*/ 4267468 h 4267468"/>
              <a:gd name="connsiteX5" fmla="*/ 0 w 964664"/>
              <a:gd name="connsiteY5" fmla="*/ 482332 h 4267468"/>
              <a:gd name="connsiteX6" fmla="*/ 385125 w 964664"/>
              <a:gd name="connsiteY6" fmla="*/ 9799 h 426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64" h="4267468">
                <a:moveTo>
                  <a:pt x="385125" y="9799"/>
                </a:moveTo>
                <a:cubicBezTo>
                  <a:pt x="416524" y="3374"/>
                  <a:pt x="449033" y="0"/>
                  <a:pt x="482332" y="0"/>
                </a:cubicBezTo>
                <a:cubicBezTo>
                  <a:pt x="748717" y="0"/>
                  <a:pt x="964664" y="215947"/>
                  <a:pt x="964664" y="482332"/>
                </a:cubicBezTo>
                <a:lnTo>
                  <a:pt x="964663" y="4008987"/>
                </a:lnTo>
                <a:lnTo>
                  <a:pt x="0" y="4267468"/>
                </a:lnTo>
                <a:lnTo>
                  <a:pt x="0" y="482332"/>
                </a:lnTo>
                <a:cubicBezTo>
                  <a:pt x="0" y="249245"/>
                  <a:pt x="165334" y="54775"/>
                  <a:pt x="385125" y="979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cxnSp>
        <p:nvCxnSpPr>
          <p:cNvPr id="9" name="Straight Connector 8">
            <a:extLst>
              <a:ext uri="{FF2B5EF4-FFF2-40B4-BE49-F238E27FC236}">
                <a16:creationId xmlns:a16="http://schemas.microsoft.com/office/drawing/2014/main" id="{76F09451-D001-7FD7-10AE-3FDD420C1A42}"/>
              </a:ext>
            </a:extLst>
          </p:cNvPr>
          <p:cNvCxnSpPr>
            <a:cxnSpLocks/>
          </p:cNvCxnSpPr>
          <p:nvPr userDrawn="1"/>
        </p:nvCxnSpPr>
        <p:spPr>
          <a:xfrm flipH="1">
            <a:off x="9810345" y="1"/>
            <a:ext cx="1794438"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21C1E0A2-F05B-FF80-96D1-66F6D9FFBB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Tree>
    <p:extLst>
      <p:ext uri="{BB962C8B-B14F-4D97-AF65-F5344CB8AC3E}">
        <p14:creationId xmlns:p14="http://schemas.microsoft.com/office/powerpoint/2010/main" val="174727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2021.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1801123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2021.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A1D794"/>
                </a:solidFill>
                <a:ea typeface="Arial" charset="0"/>
                <a:cs typeface="Arial" charset="0"/>
              </a:rPr>
              <a:t>© 2021. All rights reserved. IQVIA</a:t>
            </a:r>
            <a:r>
              <a:rPr lang="en-US" sz="800" baseline="30000">
                <a:solidFill>
                  <a:srgbClr val="A1D794"/>
                </a:solidFill>
                <a:ea typeface="Arial" charset="0"/>
                <a:cs typeface="Arial" charset="0"/>
              </a:rPr>
              <a:t>®</a:t>
            </a:r>
            <a:r>
              <a:rPr lang="en-US" sz="800">
                <a:solidFill>
                  <a:srgbClr val="A1D794"/>
                </a:solidFill>
                <a:ea typeface="Arial" charset="0"/>
                <a:cs typeface="Arial" charset="0"/>
              </a:rPr>
              <a:t> is a registered trademark of IQVIA Inc. in the United States, the European Union, and various other countries. </a:t>
            </a:r>
            <a:endParaRPr lang="en-US" sz="800" kern="120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97332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2021.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4A43F6D9-2B76-4F47-8BB1-588F5D046A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2021.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Co-brand and 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01807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024-04 - IQVIA">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9141FD9-B1AB-9467-AE12-61BD0B9D329A}"/>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BBA3E6B8-401F-4894-EFB9-D9735958D8E8}"/>
              </a:ext>
            </a:extLst>
          </p:cNvPr>
          <p:cNvSpPr/>
          <p:nvPr userDrawn="1"/>
        </p:nvSpPr>
        <p:spPr>
          <a:xfrm rot="2700000">
            <a:off x="9723652" y="4718086"/>
            <a:ext cx="1514141" cy="3134243"/>
          </a:xfrm>
          <a:custGeom>
            <a:avLst/>
            <a:gdLst>
              <a:gd name="connsiteX0" fmla="*/ 0 w 1514141"/>
              <a:gd name="connsiteY0" fmla="*/ 1514140 h 3134243"/>
              <a:gd name="connsiteX1" fmla="*/ 1514140 w 1514141"/>
              <a:gd name="connsiteY1" fmla="*/ 0 h 3134243"/>
              <a:gd name="connsiteX2" fmla="*/ 1514141 w 1514141"/>
              <a:gd name="connsiteY2" fmla="*/ 1620102 h 3134243"/>
              <a:gd name="connsiteX3" fmla="*/ 0 w 1514141"/>
              <a:gd name="connsiteY3" fmla="*/ 3134243 h 3134243"/>
            </a:gdLst>
            <a:ahLst/>
            <a:cxnLst>
              <a:cxn ang="0">
                <a:pos x="connsiteX0" y="connsiteY0"/>
              </a:cxn>
              <a:cxn ang="0">
                <a:pos x="connsiteX1" y="connsiteY1"/>
              </a:cxn>
              <a:cxn ang="0">
                <a:pos x="connsiteX2" y="connsiteY2"/>
              </a:cxn>
              <a:cxn ang="0">
                <a:pos x="connsiteX3" y="connsiteY3"/>
              </a:cxn>
            </a:cxnLst>
            <a:rect l="l" t="t" r="r" b="b"/>
            <a:pathLst>
              <a:path w="1514141" h="3134243">
                <a:moveTo>
                  <a:pt x="0" y="1514140"/>
                </a:moveTo>
                <a:lnTo>
                  <a:pt x="1514140" y="0"/>
                </a:lnTo>
                <a:lnTo>
                  <a:pt x="1514141" y="1620102"/>
                </a:lnTo>
                <a:lnTo>
                  <a:pt x="0" y="3134243"/>
                </a:ln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10" name="Rectangle: Top Corners Rounded 9">
            <a:extLst>
              <a:ext uri="{FF2B5EF4-FFF2-40B4-BE49-F238E27FC236}">
                <a16:creationId xmlns:a16="http://schemas.microsoft.com/office/drawing/2014/main" id="{0B254E66-5B23-8376-EA6C-51BA078AD05B}"/>
              </a:ext>
            </a:extLst>
          </p:cNvPr>
          <p:cNvSpPr/>
          <p:nvPr userDrawn="1"/>
        </p:nvSpPr>
        <p:spPr>
          <a:xfrm rot="13500000">
            <a:off x="9484269" y="5130635"/>
            <a:ext cx="651476" cy="1447800"/>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 name="Freeform: Shape 3">
            <a:extLst>
              <a:ext uri="{FF2B5EF4-FFF2-40B4-BE49-F238E27FC236}">
                <a16:creationId xmlns:a16="http://schemas.microsoft.com/office/drawing/2014/main" id="{C8B1F425-7FCC-95EC-889D-1C469BA8156D}"/>
              </a:ext>
            </a:extLst>
          </p:cNvPr>
          <p:cNvSpPr/>
          <p:nvPr userDrawn="1"/>
        </p:nvSpPr>
        <p:spPr>
          <a:xfrm rot="2700000">
            <a:off x="8432799" y="-404009"/>
            <a:ext cx="1987250" cy="652218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11" name="Rectangle: Top Corners Rounded 10">
            <a:extLst>
              <a:ext uri="{FF2B5EF4-FFF2-40B4-BE49-F238E27FC236}">
                <a16:creationId xmlns:a16="http://schemas.microsoft.com/office/drawing/2014/main" id="{D3108861-7328-DB12-4F81-BB23B928A631}"/>
              </a:ext>
            </a:extLst>
          </p:cNvPr>
          <p:cNvSpPr/>
          <p:nvPr userDrawn="1"/>
        </p:nvSpPr>
        <p:spPr>
          <a:xfrm rot="2700000">
            <a:off x="9121183" y="103638"/>
            <a:ext cx="651476" cy="2492719"/>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pic>
        <p:nvPicPr>
          <p:cNvPr id="3" name="Picture 2">
            <a:extLst>
              <a:ext uri="{FF2B5EF4-FFF2-40B4-BE49-F238E27FC236}">
                <a16:creationId xmlns:a16="http://schemas.microsoft.com/office/drawing/2014/main" id="{4323CF0F-9A82-87BC-E359-747ED7A2C5ED}"/>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13" name="Text Placeholder 21">
            <a:extLst>
              <a:ext uri="{FF2B5EF4-FFF2-40B4-BE49-F238E27FC236}">
                <a16:creationId xmlns:a16="http://schemas.microsoft.com/office/drawing/2014/main" id="{EF0DFE2A-76D5-74DB-5A41-BA634A097ED0}"/>
              </a:ext>
            </a:extLst>
          </p:cNvPr>
          <p:cNvSpPr>
            <a:spLocks noGrp="1"/>
          </p:cNvSpPr>
          <p:nvPr>
            <p:ph type="body" sz="quarter" idx="11" hasCustomPrompt="1"/>
          </p:nvPr>
        </p:nvSpPr>
        <p:spPr>
          <a:xfrm>
            <a:off x="613608" y="4175059"/>
            <a:ext cx="58470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14" name="Title 1">
            <a:extLst>
              <a:ext uri="{FF2B5EF4-FFF2-40B4-BE49-F238E27FC236}">
                <a16:creationId xmlns:a16="http://schemas.microsoft.com/office/drawing/2014/main" id="{5B02D114-3397-DC1A-7731-F1F0FFF234F0}"/>
              </a:ext>
            </a:extLst>
          </p:cNvPr>
          <p:cNvSpPr>
            <a:spLocks noGrp="1"/>
          </p:cNvSpPr>
          <p:nvPr>
            <p:ph type="ctrTitle" hasCustomPrompt="1"/>
          </p:nvPr>
        </p:nvSpPr>
        <p:spPr>
          <a:xfrm>
            <a:off x="613608" y="1918354"/>
            <a:ext cx="5847081"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and Can be 3 Lines</a:t>
            </a:r>
          </a:p>
        </p:txBody>
      </p:sp>
      <p:sp>
        <p:nvSpPr>
          <p:cNvPr id="15" name="Subtitle 2">
            <a:extLst>
              <a:ext uri="{FF2B5EF4-FFF2-40B4-BE49-F238E27FC236}">
                <a16:creationId xmlns:a16="http://schemas.microsoft.com/office/drawing/2014/main" id="{0C279139-E1CD-417D-F2DC-0ECDF9271B93}"/>
              </a:ext>
            </a:extLst>
          </p:cNvPr>
          <p:cNvSpPr>
            <a:spLocks noGrp="1"/>
          </p:cNvSpPr>
          <p:nvPr>
            <p:ph type="subTitle" idx="1" hasCustomPrompt="1"/>
          </p:nvPr>
        </p:nvSpPr>
        <p:spPr>
          <a:xfrm>
            <a:off x="613608" y="5518464"/>
            <a:ext cx="49834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6" name="TextBox 15">
            <a:extLst>
              <a:ext uri="{FF2B5EF4-FFF2-40B4-BE49-F238E27FC236}">
                <a16:creationId xmlns:a16="http://schemas.microsoft.com/office/drawing/2014/main" id="{B795ADEF-DFE7-7A95-ACDE-93A739BB8442}"/>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 name="Picture Placeholder 5">
            <a:extLst>
              <a:ext uri="{FF2B5EF4-FFF2-40B4-BE49-F238E27FC236}">
                <a16:creationId xmlns:a16="http://schemas.microsoft.com/office/drawing/2014/main" id="{7BE79103-E87B-C357-DC48-0711CA04F403}"/>
              </a:ext>
            </a:extLst>
          </p:cNvPr>
          <p:cNvSpPr>
            <a:spLocks noGrp="1"/>
          </p:cNvSpPr>
          <p:nvPr>
            <p:ph type="pic" sz="quarter" idx="10"/>
          </p:nvPr>
        </p:nvSpPr>
        <p:spPr>
          <a:xfrm>
            <a:off x="6769100" y="1511300"/>
            <a:ext cx="5422900" cy="42672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3"/>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spTree>
    <p:extLst>
      <p:ext uri="{BB962C8B-B14F-4D97-AF65-F5344CB8AC3E}">
        <p14:creationId xmlns:p14="http://schemas.microsoft.com/office/powerpoint/2010/main" val="83702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024-05 - IQVIA">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F44744A-7370-45C0-CB74-88A57CF6C18C}"/>
              </a:ext>
            </a:extLst>
          </p:cNvPr>
          <p:cNvSpPr/>
          <p:nvPr userDrawn="1"/>
        </p:nvSpPr>
        <p:spPr>
          <a:xfrm rot="2700000">
            <a:off x="8404848" y="-676776"/>
            <a:ext cx="832104" cy="2612447"/>
          </a:xfrm>
          <a:custGeom>
            <a:avLst/>
            <a:gdLst>
              <a:gd name="connsiteX0" fmla="*/ 0 w 832104"/>
              <a:gd name="connsiteY0" fmla="*/ 832103 h 2612447"/>
              <a:gd name="connsiteX1" fmla="*/ 832104 w 832104"/>
              <a:gd name="connsiteY1" fmla="*/ 0 h 2612447"/>
              <a:gd name="connsiteX2" fmla="*/ 832104 w 832104"/>
              <a:gd name="connsiteY2" fmla="*/ 2196395 h 2612447"/>
              <a:gd name="connsiteX3" fmla="*/ 416052 w 832104"/>
              <a:gd name="connsiteY3" fmla="*/ 2612447 h 2612447"/>
              <a:gd name="connsiteX4" fmla="*/ 0 w 832104"/>
              <a:gd name="connsiteY4" fmla="*/ 2196395 h 2612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 h="2612447">
                <a:moveTo>
                  <a:pt x="0" y="832103"/>
                </a:moveTo>
                <a:lnTo>
                  <a:pt x="832104" y="0"/>
                </a:lnTo>
                <a:lnTo>
                  <a:pt x="832104" y="2196395"/>
                </a:lnTo>
                <a:cubicBezTo>
                  <a:pt x="832104" y="2426174"/>
                  <a:pt x="645831" y="2612447"/>
                  <a:pt x="416052" y="2612447"/>
                </a:cubicBezTo>
                <a:cubicBezTo>
                  <a:pt x="186273" y="2612447"/>
                  <a:pt x="0" y="2426174"/>
                  <a:pt x="0" y="2196395"/>
                </a:cubicBez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6270413"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6270413" cy="2088828"/>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6270413"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2" name="Graphic 1">
            <a:extLst>
              <a:ext uri="{FF2B5EF4-FFF2-40B4-BE49-F238E27FC236}">
                <a16:creationId xmlns:a16="http://schemas.microsoft.com/office/drawing/2014/main" id="{605A4C8A-6879-7FCB-0A76-F16EBB9CE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26" name="Freeform: Shape 25">
            <a:extLst>
              <a:ext uri="{FF2B5EF4-FFF2-40B4-BE49-F238E27FC236}">
                <a16:creationId xmlns:a16="http://schemas.microsoft.com/office/drawing/2014/main" id="{8EF4E02D-F7F2-65BC-9A85-BBCF1CEAB9A4}"/>
              </a:ext>
            </a:extLst>
          </p:cNvPr>
          <p:cNvSpPr/>
          <p:nvPr userDrawn="1"/>
        </p:nvSpPr>
        <p:spPr>
          <a:xfrm rot="13500000" flipH="1">
            <a:off x="10884124" y="1958347"/>
            <a:ext cx="1426821" cy="2469493"/>
          </a:xfrm>
          <a:custGeom>
            <a:avLst/>
            <a:gdLst>
              <a:gd name="connsiteX0" fmla="*/ 0 w 1867898"/>
              <a:gd name="connsiteY0" fmla="*/ 3232895 h 3232895"/>
              <a:gd name="connsiteX1" fmla="*/ 0 w 1867898"/>
              <a:gd name="connsiteY1" fmla="*/ 933949 h 3232895"/>
              <a:gd name="connsiteX2" fmla="*/ 933949 w 1867898"/>
              <a:gd name="connsiteY2" fmla="*/ 0 h 3232895"/>
              <a:gd name="connsiteX3" fmla="*/ 1867898 w 1867898"/>
              <a:gd name="connsiteY3" fmla="*/ 933949 h 3232895"/>
              <a:gd name="connsiteX4" fmla="*/ 1867898 w 1867898"/>
              <a:gd name="connsiteY4" fmla="*/ 1797199 h 3232895"/>
              <a:gd name="connsiteX5" fmla="*/ 432202 w 1867898"/>
              <a:gd name="connsiteY5" fmla="*/ 3232895 h 323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7898" h="3232895">
                <a:moveTo>
                  <a:pt x="0" y="3232895"/>
                </a:moveTo>
                <a:lnTo>
                  <a:pt x="0" y="933949"/>
                </a:lnTo>
                <a:cubicBezTo>
                  <a:pt x="0" y="418143"/>
                  <a:pt x="418143" y="0"/>
                  <a:pt x="933949" y="0"/>
                </a:cubicBezTo>
                <a:cubicBezTo>
                  <a:pt x="1449755" y="0"/>
                  <a:pt x="1867898" y="418143"/>
                  <a:pt x="1867898" y="933949"/>
                </a:cubicBezTo>
                <a:lnTo>
                  <a:pt x="1867898" y="1797199"/>
                </a:lnTo>
                <a:lnTo>
                  <a:pt x="432202" y="32328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7" name="Freeform: Shape 26">
            <a:extLst>
              <a:ext uri="{FF2B5EF4-FFF2-40B4-BE49-F238E27FC236}">
                <a16:creationId xmlns:a16="http://schemas.microsoft.com/office/drawing/2014/main" id="{1C069A87-C164-C434-5CEF-4ACD0B6BF8B1}"/>
              </a:ext>
            </a:extLst>
          </p:cNvPr>
          <p:cNvSpPr/>
          <p:nvPr userDrawn="1"/>
        </p:nvSpPr>
        <p:spPr>
          <a:xfrm rot="13500000" flipH="1">
            <a:off x="10658974" y="1045214"/>
            <a:ext cx="830027" cy="4013802"/>
          </a:xfrm>
          <a:custGeom>
            <a:avLst/>
            <a:gdLst>
              <a:gd name="connsiteX0" fmla="*/ 0 w 1086616"/>
              <a:gd name="connsiteY0" fmla="*/ 5254600 h 5254600"/>
              <a:gd name="connsiteX1" fmla="*/ 0 w 1086616"/>
              <a:gd name="connsiteY1" fmla="*/ 543308 h 5254600"/>
              <a:gd name="connsiteX2" fmla="*/ 543308 w 1086616"/>
              <a:gd name="connsiteY2" fmla="*/ 0 h 5254600"/>
              <a:gd name="connsiteX3" fmla="*/ 1086616 w 1086616"/>
              <a:gd name="connsiteY3" fmla="*/ 543308 h 5254600"/>
              <a:gd name="connsiteX4" fmla="*/ 1086615 w 1086616"/>
              <a:gd name="connsiteY4" fmla="*/ 4167985 h 525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616" h="5254600">
                <a:moveTo>
                  <a:pt x="0" y="5254600"/>
                </a:moveTo>
                <a:lnTo>
                  <a:pt x="0" y="543308"/>
                </a:lnTo>
                <a:cubicBezTo>
                  <a:pt x="0" y="243247"/>
                  <a:pt x="243247" y="0"/>
                  <a:pt x="543308" y="0"/>
                </a:cubicBezTo>
                <a:cubicBezTo>
                  <a:pt x="843369" y="0"/>
                  <a:pt x="1086616" y="243247"/>
                  <a:pt x="1086616" y="543308"/>
                </a:cubicBezTo>
                <a:lnTo>
                  <a:pt x="1086615" y="416798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8" name="Freeform: Shape 27">
            <a:extLst>
              <a:ext uri="{FF2B5EF4-FFF2-40B4-BE49-F238E27FC236}">
                <a16:creationId xmlns:a16="http://schemas.microsoft.com/office/drawing/2014/main" id="{98AFE06D-6874-9BC8-8B4C-CD00FFBB1819}"/>
              </a:ext>
            </a:extLst>
          </p:cNvPr>
          <p:cNvSpPr/>
          <p:nvPr userDrawn="1"/>
        </p:nvSpPr>
        <p:spPr>
          <a:xfrm rot="13500000" flipH="1">
            <a:off x="8610866" y="-919718"/>
            <a:ext cx="3320094" cy="4877247"/>
          </a:xfrm>
          <a:custGeom>
            <a:avLst/>
            <a:gdLst>
              <a:gd name="connsiteX0" fmla="*/ 2551539 w 4346444"/>
              <a:gd name="connsiteY0" fmla="*/ 6384965 h 6384965"/>
              <a:gd name="connsiteX1" fmla="*/ 0 w 4346444"/>
              <a:gd name="connsiteY1" fmla="*/ 3833426 h 6384965"/>
              <a:gd name="connsiteX2" fmla="*/ 0 w 4346444"/>
              <a:gd name="connsiteY2" fmla="*/ 2173222 h 6384965"/>
              <a:gd name="connsiteX3" fmla="*/ 2173222 w 4346444"/>
              <a:gd name="connsiteY3" fmla="*/ 0 h 6384965"/>
              <a:gd name="connsiteX4" fmla="*/ 4346444 w 4346444"/>
              <a:gd name="connsiteY4" fmla="*/ 2173222 h 6384965"/>
              <a:gd name="connsiteX5" fmla="*/ 4346444 w 4346444"/>
              <a:gd name="connsiteY5" fmla="*/ 4590060 h 63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6444" h="6384965">
                <a:moveTo>
                  <a:pt x="2551539" y="6384965"/>
                </a:moveTo>
                <a:lnTo>
                  <a:pt x="0" y="3833426"/>
                </a:lnTo>
                <a:lnTo>
                  <a:pt x="0" y="2173222"/>
                </a:lnTo>
                <a:cubicBezTo>
                  <a:pt x="0" y="972985"/>
                  <a:pt x="972985" y="0"/>
                  <a:pt x="2173222" y="0"/>
                </a:cubicBezTo>
                <a:cubicBezTo>
                  <a:pt x="3373459" y="0"/>
                  <a:pt x="4346444" y="972985"/>
                  <a:pt x="4346444" y="2173222"/>
                </a:cubicBezTo>
                <a:lnTo>
                  <a:pt x="4346444" y="4590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9" name="Freeform: Shape 28">
            <a:extLst>
              <a:ext uri="{FF2B5EF4-FFF2-40B4-BE49-F238E27FC236}">
                <a16:creationId xmlns:a16="http://schemas.microsoft.com/office/drawing/2014/main" id="{09405D1E-7C07-65A2-75A2-7E9EF6B6049B}"/>
              </a:ext>
            </a:extLst>
          </p:cNvPr>
          <p:cNvSpPr/>
          <p:nvPr userDrawn="1"/>
        </p:nvSpPr>
        <p:spPr>
          <a:xfrm rot="13500000" flipH="1">
            <a:off x="11146606" y="1933863"/>
            <a:ext cx="527807" cy="2759754"/>
          </a:xfrm>
          <a:custGeom>
            <a:avLst/>
            <a:gdLst>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0 w 690970"/>
              <a:gd name="connsiteY6" fmla="*/ 361288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123701 w 690970"/>
              <a:gd name="connsiteY6" fmla="*/ 3489184 h 3612885"/>
              <a:gd name="connsiteX7" fmla="*/ 0 w 690970"/>
              <a:gd name="connsiteY7" fmla="*/ 3612885 h 3612885"/>
              <a:gd name="connsiteX0" fmla="*/ 123701 w 690970"/>
              <a:gd name="connsiteY0" fmla="*/ 3489184 h 3612885"/>
              <a:gd name="connsiteX1" fmla="*/ 0 w 690970"/>
              <a:gd name="connsiteY1" fmla="*/ 3612885 h 3612885"/>
              <a:gd name="connsiteX2" fmla="*/ 0 w 690970"/>
              <a:gd name="connsiteY2" fmla="*/ 345485 h 3612885"/>
              <a:gd name="connsiteX3" fmla="*/ 345485 w 690970"/>
              <a:gd name="connsiteY3" fmla="*/ 0 h 3612885"/>
              <a:gd name="connsiteX4" fmla="*/ 690970 w 690970"/>
              <a:gd name="connsiteY4" fmla="*/ 345485 h 3612885"/>
              <a:gd name="connsiteX5" fmla="*/ 690970 w 690970"/>
              <a:gd name="connsiteY5" fmla="*/ 2921915 h 3612885"/>
              <a:gd name="connsiteX6" fmla="*/ 572714 w 690970"/>
              <a:gd name="connsiteY6" fmla="*/ 3040171 h 3612885"/>
              <a:gd name="connsiteX7" fmla="*/ 215141 w 690970"/>
              <a:gd name="connsiteY7"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215141 w 690970"/>
              <a:gd name="connsiteY6"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215141 w 690970"/>
              <a:gd name="connsiteY5"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70" h="3612885">
                <a:moveTo>
                  <a:pt x="0" y="3612885"/>
                </a:moveTo>
                <a:lnTo>
                  <a:pt x="0" y="345485"/>
                </a:lnTo>
                <a:cubicBezTo>
                  <a:pt x="0" y="154679"/>
                  <a:pt x="154679" y="0"/>
                  <a:pt x="345485" y="0"/>
                </a:cubicBezTo>
                <a:cubicBezTo>
                  <a:pt x="536291" y="0"/>
                  <a:pt x="690970" y="154679"/>
                  <a:pt x="690970" y="345485"/>
                </a:cubicBezTo>
                <a:lnTo>
                  <a:pt x="690970" y="2921915"/>
                </a:lnTo>
              </a:path>
            </a:pathLst>
          </a:custGeom>
          <a:noFill/>
          <a:ln w="1270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4" name="Text Placeholder 21">
            <a:extLst>
              <a:ext uri="{FF2B5EF4-FFF2-40B4-BE49-F238E27FC236}">
                <a16:creationId xmlns:a16="http://schemas.microsoft.com/office/drawing/2014/main" id="{9F0BC72C-1AD7-E7CA-ECEC-E76873446974}"/>
              </a:ext>
            </a:extLst>
          </p:cNvPr>
          <p:cNvSpPr>
            <a:spLocks noGrp="1"/>
          </p:cNvSpPr>
          <p:nvPr userDrawn="1">
            <p:ph type="body" sz="quarter" idx="12" hasCustomPrompt="1"/>
          </p:nvPr>
        </p:nvSpPr>
        <p:spPr>
          <a:xfrm>
            <a:off x="9281375"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p>
        </p:txBody>
      </p:sp>
      <p:sp>
        <p:nvSpPr>
          <p:cNvPr id="3" name="TextBox 2">
            <a:extLst>
              <a:ext uri="{FF2B5EF4-FFF2-40B4-BE49-F238E27FC236}">
                <a16:creationId xmlns:a16="http://schemas.microsoft.com/office/drawing/2014/main" id="{A795383A-AB7C-A1C6-5711-CA54E3E52A6D}"/>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2024.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445997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4536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78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a:t>Thought slides are 36pt </a:t>
            </a:r>
            <a:br>
              <a:rPr lang="en-US"/>
            </a:br>
            <a:r>
              <a:rPr lang="en-US"/>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6138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Divider 2024-03 - IQV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EDBA70-406E-67AC-EA19-AFC94EEB8D0C}"/>
              </a:ext>
            </a:extLst>
          </p:cNvPr>
          <p:cNvSpPr/>
          <p:nvPr/>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180FF161-95B3-687F-236E-89576B37039B}"/>
              </a:ext>
            </a:extLst>
          </p:cNvPr>
          <p:cNvSpPr/>
          <p:nvPr/>
        </p:nvSpPr>
        <p:spPr>
          <a:xfrm rot="18896850">
            <a:off x="8810675" y="809749"/>
            <a:ext cx="2572502" cy="6381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1" name="Freeform: Shape 10">
            <a:extLst>
              <a:ext uri="{FF2B5EF4-FFF2-40B4-BE49-F238E27FC236}">
                <a16:creationId xmlns:a16="http://schemas.microsoft.com/office/drawing/2014/main" id="{91B89BCA-B6DC-9CFA-1B14-60CBF7F68A9A}"/>
              </a:ext>
            </a:extLst>
          </p:cNvPr>
          <p:cNvSpPr/>
          <p:nvPr/>
        </p:nvSpPr>
        <p:spPr>
          <a:xfrm rot="18896850">
            <a:off x="9955161" y="3750354"/>
            <a:ext cx="2884755" cy="638140"/>
          </a:xfrm>
          <a:custGeom>
            <a:avLst/>
            <a:gdLst>
              <a:gd name="connsiteX0" fmla="*/ 3674317 w 3674317"/>
              <a:gd name="connsiteY0" fmla="*/ 0 h 812800"/>
              <a:gd name="connsiteX1" fmla="*/ 2860027 w 3674317"/>
              <a:gd name="connsiteY1" fmla="*/ 812800 h 812800"/>
              <a:gd name="connsiteX2" fmla="*/ 406400 w 3674317"/>
              <a:gd name="connsiteY2" fmla="*/ 812800 h 812800"/>
              <a:gd name="connsiteX3" fmla="*/ 0 w 3674317"/>
              <a:gd name="connsiteY3" fmla="*/ 406400 h 812800"/>
              <a:gd name="connsiteX4" fmla="*/ 406400 w 3674317"/>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4317" h="812800">
                <a:moveTo>
                  <a:pt x="3674317" y="0"/>
                </a:moveTo>
                <a:lnTo>
                  <a:pt x="2860027" y="812800"/>
                </a:lnTo>
                <a:lnTo>
                  <a:pt x="406400" y="812800"/>
                </a:lnTo>
                <a:cubicBezTo>
                  <a:pt x="181951" y="812800"/>
                  <a:pt x="0" y="630849"/>
                  <a:pt x="0" y="406400"/>
                </a:cubicBezTo>
                <a:cubicBezTo>
                  <a:pt x="0" y="181951"/>
                  <a:pt x="181951" y="0"/>
                  <a:pt x="4064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 name="Title 1">
            <a:extLst>
              <a:ext uri="{FF2B5EF4-FFF2-40B4-BE49-F238E27FC236}">
                <a16:creationId xmlns:a16="http://schemas.microsoft.com/office/drawing/2014/main" id="{DCF014C0-8BB5-5793-9DBD-D422EF624E7C}"/>
              </a:ext>
            </a:extLst>
          </p:cNvPr>
          <p:cNvSpPr>
            <a:spLocks noGrp="1"/>
          </p:cNvSpPr>
          <p:nvPr>
            <p:ph type="title" hasCustomPrompt="1"/>
          </p:nvPr>
        </p:nvSpPr>
        <p:spPr bwMode="white">
          <a:xfrm>
            <a:off x="613608" y="711200"/>
            <a:ext cx="7285515" cy="4576605"/>
          </a:xfrm>
          <a:prstGeom prst="rect">
            <a:avLst/>
          </a:prstGeom>
        </p:spPr>
        <p:txBody>
          <a:bodyPr anchor="ctr" anchorCtr="0"/>
          <a:lstStyle>
            <a:lvl1pPr>
              <a:lnSpc>
                <a:spcPct val="100000"/>
              </a:lnSpc>
              <a:defRPr sz="3600" b="1">
                <a:solidFill>
                  <a:schemeClr val="bg1"/>
                </a:solidFill>
              </a:defRPr>
            </a:lvl1pPr>
          </a:lstStyle>
          <a:p>
            <a:r>
              <a:rPr lang="en-US"/>
              <a:t>Divider title are 36pt Arial Bold sentence case</a:t>
            </a:r>
          </a:p>
        </p:txBody>
      </p:sp>
      <p:pic>
        <p:nvPicPr>
          <p:cNvPr id="4" name="Graphic 3">
            <a:extLst>
              <a:ext uri="{FF2B5EF4-FFF2-40B4-BE49-F238E27FC236}">
                <a16:creationId xmlns:a16="http://schemas.microsoft.com/office/drawing/2014/main" id="{D381AB1C-94E0-88DE-B7FB-AF548E53C0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20" name="Freeform: Shape 19">
            <a:extLst>
              <a:ext uri="{FF2B5EF4-FFF2-40B4-BE49-F238E27FC236}">
                <a16:creationId xmlns:a16="http://schemas.microsoft.com/office/drawing/2014/main" id="{E20C9601-4C00-1F60-ACBA-FDEED78A2031}"/>
              </a:ext>
            </a:extLst>
          </p:cNvPr>
          <p:cNvSpPr>
            <a:spLocks/>
          </p:cNvSpPr>
          <p:nvPr/>
        </p:nvSpPr>
        <p:spPr bwMode="auto">
          <a:xfrm>
            <a:off x="11012739" y="-38910"/>
            <a:ext cx="1224656" cy="1829007"/>
          </a:xfrm>
          <a:custGeom>
            <a:avLst/>
            <a:gdLst>
              <a:gd name="connsiteX0" fmla="*/ 153315 w 1224656"/>
              <a:gd name="connsiteY0" fmla="*/ 0 h 1829007"/>
              <a:gd name="connsiteX1" fmla="*/ 1224656 w 1224656"/>
              <a:gd name="connsiteY1" fmla="*/ 0 h 1829007"/>
              <a:gd name="connsiteX2" fmla="*/ 1224656 w 1224656"/>
              <a:gd name="connsiteY2" fmla="*/ 1829007 h 1829007"/>
              <a:gd name="connsiteX3" fmla="*/ 1154215 w 1224656"/>
              <a:gd name="connsiteY3" fmla="*/ 1758565 h 1829007"/>
              <a:gd name="connsiteX4" fmla="*/ 159544 w 1224656"/>
              <a:gd name="connsiteY4" fmla="*/ 763895 h 1829007"/>
              <a:gd name="connsiteX5" fmla="*/ 89744 w 1224656"/>
              <a:gd name="connsiteY5" fmla="*/ 77872 h 1829007"/>
              <a:gd name="connsiteX0" fmla="*/ 1224656 w 1316096"/>
              <a:gd name="connsiteY0" fmla="*/ 0 h 1829007"/>
              <a:gd name="connsiteX1" fmla="*/ 1224656 w 1316096"/>
              <a:gd name="connsiteY1" fmla="*/ 1829007 h 1829007"/>
              <a:gd name="connsiteX2" fmla="*/ 1154215 w 1316096"/>
              <a:gd name="connsiteY2" fmla="*/ 1758565 h 1829007"/>
              <a:gd name="connsiteX3" fmla="*/ 159544 w 1316096"/>
              <a:gd name="connsiteY3" fmla="*/ 763895 h 1829007"/>
              <a:gd name="connsiteX4" fmla="*/ 89744 w 1316096"/>
              <a:gd name="connsiteY4" fmla="*/ 77872 h 1829007"/>
              <a:gd name="connsiteX5" fmla="*/ 153315 w 1316096"/>
              <a:gd name="connsiteY5" fmla="*/ 0 h 1829007"/>
              <a:gd name="connsiteX6" fmla="*/ 1316096 w 1316096"/>
              <a:gd name="connsiteY6" fmla="*/ 91440 h 1829007"/>
              <a:gd name="connsiteX0" fmla="*/ 1224656 w 1224656"/>
              <a:gd name="connsiteY0" fmla="*/ 0 h 1829007"/>
              <a:gd name="connsiteX1" fmla="*/ 1224656 w 1224656"/>
              <a:gd name="connsiteY1" fmla="*/ 1829007 h 1829007"/>
              <a:gd name="connsiteX2" fmla="*/ 1154215 w 1224656"/>
              <a:gd name="connsiteY2" fmla="*/ 1758565 h 1829007"/>
              <a:gd name="connsiteX3" fmla="*/ 159544 w 1224656"/>
              <a:gd name="connsiteY3" fmla="*/ 763895 h 1829007"/>
              <a:gd name="connsiteX4" fmla="*/ 89744 w 1224656"/>
              <a:gd name="connsiteY4" fmla="*/ 77872 h 1829007"/>
              <a:gd name="connsiteX5" fmla="*/ 153315 w 1224656"/>
              <a:gd name="connsiteY5" fmla="*/ 0 h 1829007"/>
              <a:gd name="connsiteX0" fmla="*/ 1224656 w 1224656"/>
              <a:gd name="connsiteY0" fmla="*/ 1829007 h 1829007"/>
              <a:gd name="connsiteX1" fmla="*/ 1154215 w 1224656"/>
              <a:gd name="connsiteY1" fmla="*/ 1758565 h 1829007"/>
              <a:gd name="connsiteX2" fmla="*/ 159544 w 1224656"/>
              <a:gd name="connsiteY2" fmla="*/ 763895 h 1829007"/>
              <a:gd name="connsiteX3" fmla="*/ 89744 w 1224656"/>
              <a:gd name="connsiteY3" fmla="*/ 77872 h 1829007"/>
              <a:gd name="connsiteX4" fmla="*/ 153315 w 1224656"/>
              <a:gd name="connsiteY4" fmla="*/ 0 h 1829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656" h="1829007">
                <a:moveTo>
                  <a:pt x="1224656" y="1829007"/>
                </a:moveTo>
                <a:lnTo>
                  <a:pt x="1154215" y="1758565"/>
                </a:lnTo>
                <a:lnTo>
                  <a:pt x="159544" y="763895"/>
                </a:lnTo>
                <a:cubicBezTo>
                  <a:pt x="-26590" y="577761"/>
                  <a:pt x="-49857" y="289530"/>
                  <a:pt x="89744" y="77872"/>
                </a:cubicBezTo>
                <a:lnTo>
                  <a:pt x="15331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p>
        </p:txBody>
      </p:sp>
      <p:sp>
        <p:nvSpPr>
          <p:cNvPr id="16" name="Freeform: Shape 15">
            <a:extLst>
              <a:ext uri="{FF2B5EF4-FFF2-40B4-BE49-F238E27FC236}">
                <a16:creationId xmlns:a16="http://schemas.microsoft.com/office/drawing/2014/main" id="{30699829-9421-BC32-D008-18D3C6101425}"/>
              </a:ext>
            </a:extLst>
          </p:cNvPr>
          <p:cNvSpPr>
            <a:spLocks/>
          </p:cNvSpPr>
          <p:nvPr/>
        </p:nvSpPr>
        <p:spPr bwMode="auto">
          <a:xfrm rot="2700000">
            <a:off x="9141640" y="1040337"/>
            <a:ext cx="3187991" cy="3194255"/>
          </a:xfrm>
          <a:custGeom>
            <a:avLst/>
            <a:gdLst>
              <a:gd name="connsiteX0" fmla="*/ 159586 w 3187991"/>
              <a:gd name="connsiteY0" fmla="*/ 159586 h 3194255"/>
              <a:gd name="connsiteX1" fmla="*/ 544860 w 3187991"/>
              <a:gd name="connsiteY1" fmla="*/ 0 h 3194255"/>
              <a:gd name="connsiteX2" fmla="*/ 2056479 w 3187991"/>
              <a:gd name="connsiteY2" fmla="*/ 0 h 3194255"/>
              <a:gd name="connsiteX3" fmla="*/ 3187991 w 3187991"/>
              <a:gd name="connsiteY3" fmla="*/ 1131513 h 3194255"/>
              <a:gd name="connsiteX4" fmla="*/ 3187991 w 3187991"/>
              <a:gd name="connsiteY4" fmla="*/ 2649395 h 3194255"/>
              <a:gd name="connsiteX5" fmla="*/ 2643131 w 3187991"/>
              <a:gd name="connsiteY5" fmla="*/ 3194255 h 3194255"/>
              <a:gd name="connsiteX6" fmla="*/ 544860 w 3187991"/>
              <a:gd name="connsiteY6" fmla="*/ 3194255 h 3194255"/>
              <a:gd name="connsiteX7" fmla="*/ 0 w 3187991"/>
              <a:gd name="connsiteY7" fmla="*/ 2649395 h 3194255"/>
              <a:gd name="connsiteX8" fmla="*/ 0 w 3187991"/>
              <a:gd name="connsiteY8" fmla="*/ 544860 h 3194255"/>
              <a:gd name="connsiteX9" fmla="*/ 159586 w 3187991"/>
              <a:gd name="connsiteY9" fmla="*/ 159586 h 31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7991" h="3194255">
                <a:moveTo>
                  <a:pt x="159586" y="159586"/>
                </a:moveTo>
                <a:cubicBezTo>
                  <a:pt x="258186" y="60985"/>
                  <a:pt x="394401" y="0"/>
                  <a:pt x="544860" y="0"/>
                </a:cubicBezTo>
                <a:lnTo>
                  <a:pt x="2056479" y="0"/>
                </a:lnTo>
                <a:lnTo>
                  <a:pt x="3187991" y="1131513"/>
                </a:lnTo>
                <a:lnTo>
                  <a:pt x="3187991" y="2649395"/>
                </a:lnTo>
                <a:cubicBezTo>
                  <a:pt x="3187991" y="2950313"/>
                  <a:pt x="2944049" y="3194255"/>
                  <a:pt x="2643131" y="3194255"/>
                </a:cubicBezTo>
                <a:lnTo>
                  <a:pt x="544860" y="3194255"/>
                </a:lnTo>
                <a:cubicBezTo>
                  <a:pt x="243942" y="3194255"/>
                  <a:pt x="0" y="2950313"/>
                  <a:pt x="0" y="2649395"/>
                </a:cubicBezTo>
                <a:lnTo>
                  <a:pt x="0" y="544860"/>
                </a:lnTo>
                <a:cubicBezTo>
                  <a:pt x="0" y="394401"/>
                  <a:pt x="60985" y="258186"/>
                  <a:pt x="159586" y="15958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p>
        </p:txBody>
      </p:sp>
    </p:spTree>
    <p:extLst>
      <p:ext uri="{BB962C8B-B14F-4D97-AF65-F5344CB8AC3E}">
        <p14:creationId xmlns:p14="http://schemas.microsoft.com/office/powerpoint/2010/main" val="22790943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2024-06-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BD574E3-8AFF-DFA9-0FCB-ACE4DACD25CC}"/>
              </a:ext>
            </a:extLst>
          </p:cNvPr>
          <p:cNvGraphicFramePr>
            <a:graphicFrameLocks noChangeAspect="1"/>
          </p:cNvGraphicFramePr>
          <p:nvPr userDrawn="1">
            <p:custDataLst>
              <p:tags r:id="rId1"/>
            </p:custDataLst>
            <p:extLst>
              <p:ext uri="{D42A27DB-BD31-4B8C-83A1-F6EECF244321}">
                <p14:modId xmlns:p14="http://schemas.microsoft.com/office/powerpoint/2010/main" val="1292691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think-cell data - do not delete" hidden="1">
                        <a:extLst>
                          <a:ext uri="{FF2B5EF4-FFF2-40B4-BE49-F238E27FC236}">
                            <a16:creationId xmlns:a16="http://schemas.microsoft.com/office/drawing/2014/main" id="{9BD574E3-8AFF-DFA9-0FCB-ACE4DACD25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613608" y="3681765"/>
            <a:ext cx="5368925"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613608" y="1517515"/>
            <a:ext cx="5482392" cy="1996373"/>
          </a:xfrm>
          <a:prstGeom prst="rect">
            <a:avLst/>
          </a:prstGeom>
        </p:spPr>
        <p:txBody>
          <a:bodyPr vert="horz"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613608" y="5518464"/>
            <a:ext cx="5368925"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30" y="735457"/>
            <a:ext cx="2247900" cy="406400"/>
          </a:xfrm>
          <a:prstGeom prst="rect">
            <a:avLst/>
          </a:prstGeom>
        </p:spPr>
      </p:pic>
      <p:sp>
        <p:nvSpPr>
          <p:cNvPr id="2" name="TextBox 1">
            <a:extLst>
              <a:ext uri="{FF2B5EF4-FFF2-40B4-BE49-F238E27FC236}">
                <a16:creationId xmlns:a16="http://schemas.microsoft.com/office/drawing/2014/main" id="{D274DE7C-EAB9-6B9B-19AB-DEFA4EF622D3}"/>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8" name="Freeform 5">
            <a:extLst>
              <a:ext uri="{FF2B5EF4-FFF2-40B4-BE49-F238E27FC236}">
                <a16:creationId xmlns:a16="http://schemas.microsoft.com/office/drawing/2014/main" id="{824A7E03-2DC4-A20C-610D-3801615F1648}"/>
              </a:ext>
            </a:extLst>
          </p:cNvPr>
          <p:cNvSpPr>
            <a:spLocks/>
          </p:cNvSpPr>
          <p:nvPr userDrawn="1"/>
        </p:nvSpPr>
        <p:spPr bwMode="auto">
          <a:xfrm>
            <a:off x="5476875" y="3219450"/>
            <a:ext cx="6711950" cy="3638550"/>
          </a:xfrm>
          <a:custGeom>
            <a:avLst/>
            <a:gdLst>
              <a:gd name="T0" fmla="*/ 2114 w 2114"/>
              <a:gd name="T1" fmla="*/ 869 h 1146"/>
              <a:gd name="T2" fmla="*/ 1306 w 2114"/>
              <a:gd name="T3" fmla="*/ 61 h 1146"/>
              <a:gd name="T4" fmla="*/ 1085 w 2114"/>
              <a:gd name="T5" fmla="*/ 61 h 1146"/>
              <a:gd name="T6" fmla="*/ 0 w 2114"/>
              <a:gd name="T7" fmla="*/ 1146 h 1146"/>
              <a:gd name="T8" fmla="*/ 2114 w 2114"/>
              <a:gd name="T9" fmla="*/ 1146 h 1146"/>
              <a:gd name="T10" fmla="*/ 2114 w 2114"/>
              <a:gd name="T11" fmla="*/ 869 h 1146"/>
            </a:gdLst>
            <a:ahLst/>
            <a:cxnLst>
              <a:cxn ang="0">
                <a:pos x="T0" y="T1"/>
              </a:cxn>
              <a:cxn ang="0">
                <a:pos x="T2" y="T3"/>
              </a:cxn>
              <a:cxn ang="0">
                <a:pos x="T4" y="T5"/>
              </a:cxn>
              <a:cxn ang="0">
                <a:pos x="T6" y="T7"/>
              </a:cxn>
              <a:cxn ang="0">
                <a:pos x="T8" y="T9"/>
              </a:cxn>
              <a:cxn ang="0">
                <a:pos x="T10" y="T11"/>
              </a:cxn>
            </a:cxnLst>
            <a:rect l="0" t="0" r="r" b="b"/>
            <a:pathLst>
              <a:path w="2114" h="1146">
                <a:moveTo>
                  <a:pt x="2114" y="869"/>
                </a:moveTo>
                <a:cubicBezTo>
                  <a:pt x="1306" y="61"/>
                  <a:pt x="1306" y="61"/>
                  <a:pt x="1306" y="61"/>
                </a:cubicBezTo>
                <a:cubicBezTo>
                  <a:pt x="1245" y="0"/>
                  <a:pt x="1146" y="0"/>
                  <a:pt x="1085" y="61"/>
                </a:cubicBezTo>
                <a:cubicBezTo>
                  <a:pt x="0" y="1146"/>
                  <a:pt x="0" y="1146"/>
                  <a:pt x="0" y="1146"/>
                </a:cubicBezTo>
                <a:cubicBezTo>
                  <a:pt x="2114" y="1146"/>
                  <a:pt x="2114" y="1146"/>
                  <a:pt x="2114" y="1146"/>
                </a:cubicBezTo>
                <a:lnTo>
                  <a:pt x="2114" y="869"/>
                </a:lnTo>
                <a:close/>
              </a:path>
            </a:pathLst>
          </a:custGeom>
          <a:solidFill>
            <a:srgbClr val="140B4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8">
            <a:extLst>
              <a:ext uri="{FF2B5EF4-FFF2-40B4-BE49-F238E27FC236}">
                <a16:creationId xmlns:a16="http://schemas.microsoft.com/office/drawing/2014/main" id="{0A85C50D-2AD0-37F1-6186-64FDA03CDB34}"/>
              </a:ext>
            </a:extLst>
          </p:cNvPr>
          <p:cNvSpPr/>
          <p:nvPr userDrawn="1"/>
        </p:nvSpPr>
        <p:spPr>
          <a:xfrm rot="2700000">
            <a:off x="7798710" y="-28189"/>
            <a:ext cx="6936059" cy="4323614"/>
          </a:xfrm>
          <a:custGeom>
            <a:avLst/>
            <a:gdLst>
              <a:gd name="connsiteX0" fmla="*/ 0 w 6936059"/>
              <a:gd name="connsiteY0" fmla="*/ 2612445 h 4323614"/>
              <a:gd name="connsiteX1" fmla="*/ 2612445 w 6936059"/>
              <a:gd name="connsiteY1" fmla="*/ 0 h 4323614"/>
              <a:gd name="connsiteX2" fmla="*/ 6936059 w 6936059"/>
              <a:gd name="connsiteY2" fmla="*/ 4323614 h 4323614"/>
              <a:gd name="connsiteX3" fmla="*/ 492439 w 6936059"/>
              <a:gd name="connsiteY3" fmla="*/ 4323614 h 4323614"/>
              <a:gd name="connsiteX4" fmla="*/ 0 w 6936059"/>
              <a:gd name="connsiteY4" fmla="*/ 3831175 h 432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059" h="4323614">
                <a:moveTo>
                  <a:pt x="0" y="2612445"/>
                </a:moveTo>
                <a:lnTo>
                  <a:pt x="2612445" y="0"/>
                </a:lnTo>
                <a:lnTo>
                  <a:pt x="6936059" y="4323614"/>
                </a:lnTo>
                <a:lnTo>
                  <a:pt x="492439" y="4323614"/>
                </a:lnTo>
                <a:cubicBezTo>
                  <a:pt x="220472" y="4323614"/>
                  <a:pt x="1" y="4103142"/>
                  <a:pt x="0" y="3831175"/>
                </a:cubicBezTo>
                <a:close/>
              </a:path>
            </a:pathLst>
          </a:custGeom>
          <a:solidFill>
            <a:srgbClr val="00CCFF"/>
          </a:solidFill>
          <a:ln>
            <a:noFill/>
          </a:ln>
        </p:spPr>
        <p:txBody>
          <a:bodyPr vert="horz" wrap="square" lIns="91440" tIns="45720" rIns="91440" bIns="45720" numCol="1" anchor="t" anchorCtr="0" compatLnSpc="1">
            <a:prstTxWarp prst="textNoShape">
              <a:avLst/>
            </a:prstTxWarp>
          </a:bodyPr>
          <a:lstStyle/>
          <a:p>
            <a:pPr lvl="0"/>
            <a:endParaRPr lang="en-US" dirty="0" err="1">
              <a:solidFill>
                <a:schemeClr val="tx1"/>
              </a:solidFill>
            </a:endParaRPr>
          </a:p>
        </p:txBody>
      </p:sp>
      <p:sp>
        <p:nvSpPr>
          <p:cNvPr id="10" name="Freeform 7">
            <a:extLst>
              <a:ext uri="{FF2B5EF4-FFF2-40B4-BE49-F238E27FC236}">
                <a16:creationId xmlns:a16="http://schemas.microsoft.com/office/drawing/2014/main" id="{FF7F7C58-163F-1881-E4D5-96FE1EF56D83}"/>
              </a:ext>
            </a:extLst>
          </p:cNvPr>
          <p:cNvSpPr>
            <a:spLocks/>
          </p:cNvSpPr>
          <p:nvPr userDrawn="1"/>
        </p:nvSpPr>
        <p:spPr bwMode="auto">
          <a:xfrm>
            <a:off x="6511925" y="737524"/>
            <a:ext cx="5368925" cy="5368925"/>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rgbClr val="005587"/>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5" name="Freeform: Shape 4">
            <a:extLst>
              <a:ext uri="{FF2B5EF4-FFF2-40B4-BE49-F238E27FC236}">
                <a16:creationId xmlns:a16="http://schemas.microsoft.com/office/drawing/2014/main" id="{EB7ADD5B-1EFD-EE84-83C7-4F7CA369A2B9}"/>
              </a:ext>
            </a:extLst>
          </p:cNvPr>
          <p:cNvSpPr/>
          <p:nvPr userDrawn="1"/>
        </p:nvSpPr>
        <p:spPr>
          <a:xfrm rot="2700000">
            <a:off x="9656180" y="878325"/>
            <a:ext cx="4632172" cy="5087323"/>
          </a:xfrm>
          <a:custGeom>
            <a:avLst/>
            <a:gdLst>
              <a:gd name="connsiteX0" fmla="*/ 0 w 4724357"/>
              <a:gd name="connsiteY0" fmla="*/ 0 h 4945592"/>
              <a:gd name="connsiteX1" fmla="*/ 4724357 w 4724357"/>
              <a:gd name="connsiteY1" fmla="*/ 4724357 h 4945592"/>
              <a:gd name="connsiteX2" fmla="*/ 4503122 w 4724357"/>
              <a:gd name="connsiteY2" fmla="*/ 4945592 h 4945592"/>
              <a:gd name="connsiteX3" fmla="*/ 607510 w 4724357"/>
              <a:gd name="connsiteY3" fmla="*/ 4945592 h 4945592"/>
              <a:gd name="connsiteX4" fmla="*/ 0 w 4724357"/>
              <a:gd name="connsiteY4" fmla="*/ 4338082 h 4945592"/>
              <a:gd name="connsiteX0" fmla="*/ 4724357 w 4815797"/>
              <a:gd name="connsiteY0" fmla="*/ 4724357 h 4945592"/>
              <a:gd name="connsiteX1" fmla="*/ 4503122 w 4815797"/>
              <a:gd name="connsiteY1" fmla="*/ 4945592 h 4945592"/>
              <a:gd name="connsiteX2" fmla="*/ 607510 w 4815797"/>
              <a:gd name="connsiteY2" fmla="*/ 4945592 h 4945592"/>
              <a:gd name="connsiteX3" fmla="*/ 0 w 4815797"/>
              <a:gd name="connsiteY3" fmla="*/ 4338082 h 4945592"/>
              <a:gd name="connsiteX4" fmla="*/ 0 w 4815797"/>
              <a:gd name="connsiteY4" fmla="*/ 0 h 4945592"/>
              <a:gd name="connsiteX5" fmla="*/ 4815797 w 4815797"/>
              <a:gd name="connsiteY5" fmla="*/ 4815797 h 4945592"/>
              <a:gd name="connsiteX0" fmla="*/ 4724357 w 4724357"/>
              <a:gd name="connsiteY0" fmla="*/ 4724357 h 4945592"/>
              <a:gd name="connsiteX1" fmla="*/ 4503122 w 4724357"/>
              <a:gd name="connsiteY1" fmla="*/ 4945592 h 4945592"/>
              <a:gd name="connsiteX2" fmla="*/ 607510 w 4724357"/>
              <a:gd name="connsiteY2" fmla="*/ 4945592 h 4945592"/>
              <a:gd name="connsiteX3" fmla="*/ 0 w 4724357"/>
              <a:gd name="connsiteY3" fmla="*/ 4338082 h 4945592"/>
              <a:gd name="connsiteX4" fmla="*/ 0 w 4724357"/>
              <a:gd name="connsiteY4" fmla="*/ 0 h 4945592"/>
              <a:gd name="connsiteX0" fmla="*/ 4503122 w 4503122"/>
              <a:gd name="connsiteY0" fmla="*/ 4945592 h 4945592"/>
              <a:gd name="connsiteX1" fmla="*/ 607510 w 4503122"/>
              <a:gd name="connsiteY1" fmla="*/ 4945592 h 4945592"/>
              <a:gd name="connsiteX2" fmla="*/ 0 w 4503122"/>
              <a:gd name="connsiteY2" fmla="*/ 4338082 h 4945592"/>
              <a:gd name="connsiteX3" fmla="*/ 0 w 4503122"/>
              <a:gd name="connsiteY3" fmla="*/ 0 h 4945592"/>
            </a:gdLst>
            <a:ahLst/>
            <a:cxnLst>
              <a:cxn ang="0">
                <a:pos x="connsiteX0" y="connsiteY0"/>
              </a:cxn>
              <a:cxn ang="0">
                <a:pos x="connsiteX1" y="connsiteY1"/>
              </a:cxn>
              <a:cxn ang="0">
                <a:pos x="connsiteX2" y="connsiteY2"/>
              </a:cxn>
              <a:cxn ang="0">
                <a:pos x="connsiteX3" y="connsiteY3"/>
              </a:cxn>
            </a:cxnLst>
            <a:rect l="l" t="t" r="r" b="b"/>
            <a:pathLst>
              <a:path w="4503122" h="4945592">
                <a:moveTo>
                  <a:pt x="4503122" y="4945592"/>
                </a:moveTo>
                <a:lnTo>
                  <a:pt x="607510" y="4945592"/>
                </a:lnTo>
                <a:cubicBezTo>
                  <a:pt x="271991" y="4945592"/>
                  <a:pt x="0" y="4673601"/>
                  <a:pt x="0" y="4338082"/>
                </a:cubicBez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Tree>
    <p:extLst>
      <p:ext uri="{BB962C8B-B14F-4D97-AF65-F5344CB8AC3E}">
        <p14:creationId xmlns:p14="http://schemas.microsoft.com/office/powerpoint/2010/main" val="103610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_Subhead - IQVIA">
  <p:cSld name="1_Title and Content_Subhead - IQVIA">
    <p:spTree>
      <p:nvGrpSpPr>
        <p:cNvPr id="1" name="Shape 104"/>
        <p:cNvGrpSpPr/>
        <p:nvPr/>
      </p:nvGrpSpPr>
      <p:grpSpPr>
        <a:xfrm>
          <a:off x="0" y="0"/>
          <a:ext cx="0" cy="0"/>
          <a:chOff x="0" y="0"/>
          <a:chExt cx="0" cy="0"/>
        </a:xfrm>
      </p:grpSpPr>
      <p:sp>
        <p:nvSpPr>
          <p:cNvPr id="105" name="Google Shape;105;p84"/>
          <p:cNvSpPr txBox="1">
            <a:spLocks noGrp="1"/>
          </p:cNvSpPr>
          <p:nvPr>
            <p:ph type="body" idx="1"/>
          </p:nvPr>
        </p:nvSpPr>
        <p:spPr>
          <a:xfrm>
            <a:off x="384694" y="1702630"/>
            <a:ext cx="11338560" cy="4577854"/>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800"/>
              </a:spcBef>
              <a:spcAft>
                <a:spcPts val="0"/>
              </a:spcAft>
              <a:buClr>
                <a:schemeClr val="dk1"/>
              </a:buClr>
              <a:buSzPts val="1200"/>
              <a:buFont typeface="Noto Sans Symbols"/>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6" name="Google Shape;106;p84"/>
          <p:cNvSpPr txBox="1">
            <a:spLocks noGrp="1"/>
          </p:cNvSpPr>
          <p:nvPr>
            <p:ph type="body" idx="2"/>
          </p:nvPr>
        </p:nvSpPr>
        <p:spPr>
          <a:xfrm>
            <a:off x="384694" y="1081826"/>
            <a:ext cx="11338560" cy="4023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2000"/>
              <a:buFont typeface="Arial"/>
              <a:buNone/>
              <a:defRPr sz="2000" b="0" i="1"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7" name="Google Shape;107;p84"/>
          <p:cNvSpPr txBox="1">
            <a:spLocks noGrp="1"/>
          </p:cNvSpPr>
          <p:nvPr>
            <p:ph type="title"/>
          </p:nvPr>
        </p:nvSpPr>
        <p:spPr>
          <a:xfrm>
            <a:off x="384694" y="294468"/>
            <a:ext cx="11338560" cy="7682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p84"/>
          <p:cNvSpPr txBox="1">
            <a:spLocks noGrp="1"/>
          </p:cNvSpPr>
          <p:nvPr>
            <p:ph type="ftr" idx="11"/>
          </p:nvPr>
        </p:nvSpPr>
        <p:spPr>
          <a:xfrm>
            <a:off x="384694" y="6387858"/>
            <a:ext cx="9285484" cy="3380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800">
                <a:solidFill>
                  <a:schemeClr val="dk1"/>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84"/>
          <p:cNvSpPr txBox="1"/>
          <p:nvPr/>
        </p:nvSpPr>
        <p:spPr>
          <a:xfrm>
            <a:off x="11723254" y="6544746"/>
            <a:ext cx="353088" cy="177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959CA0"/>
                </a:solidFill>
                <a:latin typeface="Arial"/>
                <a:ea typeface="Arial"/>
                <a:cs typeface="Arial"/>
                <a:sym typeface="Arial"/>
              </a:rPr>
              <a:t>‹#›</a:t>
            </a:fld>
            <a:endParaRPr sz="800" b="0" i="0" u="none" strike="noStrike" cap="none">
              <a:solidFill>
                <a:srgbClr val="959CA0"/>
              </a:solidFill>
              <a:latin typeface="Arial"/>
              <a:ea typeface="Arial"/>
              <a:cs typeface="Arial"/>
              <a:sym typeface="Arial"/>
            </a:endParaRPr>
          </a:p>
        </p:txBody>
      </p:sp>
      <p:pic>
        <p:nvPicPr>
          <p:cNvPr id="110" name="Google Shape;110;p84"/>
          <p:cNvPicPr preferRelativeResize="0"/>
          <p:nvPr/>
        </p:nvPicPr>
        <p:blipFill rotWithShape="1">
          <a:blip r:embed="rId2">
            <a:alphaModFix/>
          </a:blip>
          <a:srcRect/>
          <a:stretch/>
        </p:blipFill>
        <p:spPr>
          <a:xfrm>
            <a:off x="10376299" y="6535995"/>
            <a:ext cx="1143000" cy="215900"/>
          </a:xfrm>
          <a:prstGeom prst="rect">
            <a:avLst/>
          </a:prstGeom>
          <a:noFill/>
          <a:ln>
            <a:noFill/>
          </a:ln>
        </p:spPr>
      </p:pic>
    </p:spTree>
    <p:extLst>
      <p:ext uri="{BB962C8B-B14F-4D97-AF65-F5344CB8AC3E}">
        <p14:creationId xmlns:p14="http://schemas.microsoft.com/office/powerpoint/2010/main" val="189975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0"/>
        <p:cNvGrpSpPr/>
        <p:nvPr/>
      </p:nvGrpSpPr>
      <p:grpSpPr>
        <a:xfrm>
          <a:off x="0" y="0"/>
          <a:ext cx="0" cy="0"/>
          <a:chOff x="0" y="0"/>
          <a:chExt cx="0" cy="0"/>
        </a:xfrm>
      </p:grpSpPr>
      <p:sp>
        <p:nvSpPr>
          <p:cNvPr id="101" name="Google Shape;101;p79"/>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marR="0" lvl="0"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9pPr>
          </a:lstStyle>
          <a:p>
            <a:endParaRPr/>
          </a:p>
        </p:txBody>
      </p:sp>
      <p:sp>
        <p:nvSpPr>
          <p:cNvPr id="102" name="Google Shape;102;p79"/>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9pPr>
          </a:lstStyle>
          <a:p>
            <a:endParaRPr/>
          </a:p>
        </p:txBody>
      </p:sp>
      <p:sp>
        <p:nvSpPr>
          <p:cNvPr id="103" name="Google Shape;103;p7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81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2024-07 - IQVIA">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9C5FB-65B4-C908-855D-2728400F9ED5}"/>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US" sz="1600" b="0" i="0" u="none" strike="noStrike" kern="0" cap="none" spc="0" normalizeH="0" baseline="0" dirty="0" err="1">
              <a:ln>
                <a:noFill/>
              </a:ln>
              <a:solidFill>
                <a:srgbClr val="FFFFFF"/>
              </a:solidFill>
              <a:effectLst/>
              <a:uLnTx/>
              <a:uFillTx/>
              <a:latin typeface="Arial" panose="020B0604020202020204"/>
            </a:endParaRPr>
          </a:p>
        </p:txBody>
      </p:sp>
      <p:sp>
        <p:nvSpPr>
          <p:cNvPr id="4" name="Text Placeholder 21">
            <a:extLst>
              <a:ext uri="{FF2B5EF4-FFF2-40B4-BE49-F238E27FC236}">
                <a16:creationId xmlns:a16="http://schemas.microsoft.com/office/drawing/2014/main" id="{25B56EBA-448E-C7D0-100C-AD7974D3F94A}"/>
              </a:ext>
            </a:extLst>
          </p:cNvPr>
          <p:cNvSpPr>
            <a:spLocks noGrp="1"/>
          </p:cNvSpPr>
          <p:nvPr>
            <p:ph type="body" sz="quarter" idx="10" hasCustomPrompt="1"/>
          </p:nvPr>
        </p:nvSpPr>
        <p:spPr>
          <a:xfrm>
            <a:off x="613608" y="3681765"/>
            <a:ext cx="7029069"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5" name="Title 1">
            <a:extLst>
              <a:ext uri="{FF2B5EF4-FFF2-40B4-BE49-F238E27FC236}">
                <a16:creationId xmlns:a16="http://schemas.microsoft.com/office/drawing/2014/main" id="{F4952327-FD57-A506-881F-6BEC092B82EC}"/>
              </a:ext>
            </a:extLst>
          </p:cNvPr>
          <p:cNvSpPr>
            <a:spLocks noGrp="1"/>
          </p:cNvSpPr>
          <p:nvPr>
            <p:ph type="ctrTitle" hasCustomPrompt="1"/>
          </p:nvPr>
        </p:nvSpPr>
        <p:spPr>
          <a:xfrm>
            <a:off x="613608" y="1517515"/>
            <a:ext cx="7029069" cy="1996373"/>
          </a:xfrm>
          <a:prstGeom prst="rect">
            <a:avLst/>
          </a:prstGeom>
        </p:spPr>
        <p:txBody>
          <a:bodyPr vert="horz"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6" name="Subtitle 2">
            <a:extLst>
              <a:ext uri="{FF2B5EF4-FFF2-40B4-BE49-F238E27FC236}">
                <a16:creationId xmlns:a16="http://schemas.microsoft.com/office/drawing/2014/main" id="{F5258D62-E26A-940F-71AE-1DB669277435}"/>
              </a:ext>
            </a:extLst>
          </p:cNvPr>
          <p:cNvSpPr>
            <a:spLocks noGrp="1"/>
          </p:cNvSpPr>
          <p:nvPr>
            <p:ph type="subTitle" idx="1" hasCustomPrompt="1"/>
          </p:nvPr>
        </p:nvSpPr>
        <p:spPr>
          <a:xfrm>
            <a:off x="613608" y="5518464"/>
            <a:ext cx="406884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7" name="Graphic 6">
            <a:extLst>
              <a:ext uri="{FF2B5EF4-FFF2-40B4-BE49-F238E27FC236}">
                <a16:creationId xmlns:a16="http://schemas.microsoft.com/office/drawing/2014/main" id="{56E6678B-F1D2-BAA4-8C13-157EDC2579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
        <p:nvSpPr>
          <p:cNvPr id="10" name="TextBox 9">
            <a:extLst>
              <a:ext uri="{FF2B5EF4-FFF2-40B4-BE49-F238E27FC236}">
                <a16:creationId xmlns:a16="http://schemas.microsoft.com/office/drawing/2014/main" id="{CDB5FAB4-46B6-F50F-3686-3A652C917D56}"/>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24" name="Freeform: Shape 23">
            <a:extLst>
              <a:ext uri="{FF2B5EF4-FFF2-40B4-BE49-F238E27FC236}">
                <a16:creationId xmlns:a16="http://schemas.microsoft.com/office/drawing/2014/main" id="{DE6A72EF-4ACE-0FB5-78CD-8CB5D25D38CD}"/>
              </a:ext>
            </a:extLst>
          </p:cNvPr>
          <p:cNvSpPr/>
          <p:nvPr userDrawn="1"/>
        </p:nvSpPr>
        <p:spPr>
          <a:xfrm rot="900000">
            <a:off x="8679642" y="590047"/>
            <a:ext cx="1209408" cy="6535813"/>
          </a:xfrm>
          <a:custGeom>
            <a:avLst/>
            <a:gdLst>
              <a:gd name="connsiteX0" fmla="*/ 482835 w 1209408"/>
              <a:gd name="connsiteY0" fmla="*/ 12286 h 6535813"/>
              <a:gd name="connsiteX1" fmla="*/ 604704 w 1209408"/>
              <a:gd name="connsiteY1" fmla="*/ 0 h 6535813"/>
              <a:gd name="connsiteX2" fmla="*/ 1209408 w 1209408"/>
              <a:gd name="connsiteY2" fmla="*/ 604704 h 6535813"/>
              <a:gd name="connsiteX3" fmla="*/ 1209408 w 1209408"/>
              <a:gd name="connsiteY3" fmla="*/ 6211754 h 6535813"/>
              <a:gd name="connsiteX4" fmla="*/ 0 w 1209408"/>
              <a:gd name="connsiteY4" fmla="*/ 6535813 h 6535813"/>
              <a:gd name="connsiteX5" fmla="*/ 0 w 1209408"/>
              <a:gd name="connsiteY5" fmla="*/ 604704 h 6535813"/>
              <a:gd name="connsiteX6" fmla="*/ 482835 w 1209408"/>
              <a:gd name="connsiteY6" fmla="*/ 12286 h 65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408" h="6535813">
                <a:moveTo>
                  <a:pt x="482835" y="12286"/>
                </a:moveTo>
                <a:cubicBezTo>
                  <a:pt x="522200" y="4230"/>
                  <a:pt x="562958" y="0"/>
                  <a:pt x="604704" y="0"/>
                </a:cubicBezTo>
                <a:cubicBezTo>
                  <a:pt x="938673" y="0"/>
                  <a:pt x="1209408" y="270735"/>
                  <a:pt x="1209408" y="604704"/>
                </a:cubicBezTo>
                <a:lnTo>
                  <a:pt x="1209408" y="6211754"/>
                </a:lnTo>
                <a:lnTo>
                  <a:pt x="0" y="6535813"/>
                </a:lnTo>
                <a:lnTo>
                  <a:pt x="0" y="604704"/>
                </a:lnTo>
                <a:cubicBezTo>
                  <a:pt x="0" y="312481"/>
                  <a:pt x="207282" y="68672"/>
                  <a:pt x="482835" y="12286"/>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25" name="Freeform: Shape 24">
            <a:extLst>
              <a:ext uri="{FF2B5EF4-FFF2-40B4-BE49-F238E27FC236}">
                <a16:creationId xmlns:a16="http://schemas.microsoft.com/office/drawing/2014/main" id="{EA260F01-821A-E0DB-A6B1-B66100FC4906}"/>
              </a:ext>
            </a:extLst>
          </p:cNvPr>
          <p:cNvSpPr/>
          <p:nvPr userDrawn="1"/>
        </p:nvSpPr>
        <p:spPr>
          <a:xfrm rot="900000">
            <a:off x="10876535" y="3369355"/>
            <a:ext cx="737236" cy="3646170"/>
          </a:xfrm>
          <a:custGeom>
            <a:avLst/>
            <a:gdLst>
              <a:gd name="connsiteX0" fmla="*/ 294329 w 737236"/>
              <a:gd name="connsiteY0" fmla="*/ 7489 h 3646170"/>
              <a:gd name="connsiteX1" fmla="*/ 368618 w 737236"/>
              <a:gd name="connsiteY1" fmla="*/ 0 h 3646170"/>
              <a:gd name="connsiteX2" fmla="*/ 737236 w 737236"/>
              <a:gd name="connsiteY2" fmla="*/ 368618 h 3646170"/>
              <a:gd name="connsiteX3" fmla="*/ 737235 w 737236"/>
              <a:gd name="connsiteY3" fmla="*/ 3448629 h 3646170"/>
              <a:gd name="connsiteX4" fmla="*/ 0 w 737236"/>
              <a:gd name="connsiteY4" fmla="*/ 3646170 h 3646170"/>
              <a:gd name="connsiteX5" fmla="*/ 0 w 737236"/>
              <a:gd name="connsiteY5" fmla="*/ 368618 h 3646170"/>
              <a:gd name="connsiteX6" fmla="*/ 294329 w 737236"/>
              <a:gd name="connsiteY6" fmla="*/ 7489 h 364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236" h="3646170">
                <a:moveTo>
                  <a:pt x="294329" y="7489"/>
                </a:moveTo>
                <a:cubicBezTo>
                  <a:pt x="318325" y="2579"/>
                  <a:pt x="343170" y="0"/>
                  <a:pt x="368618" y="0"/>
                </a:cubicBezTo>
                <a:cubicBezTo>
                  <a:pt x="572200" y="0"/>
                  <a:pt x="737236" y="165036"/>
                  <a:pt x="737236" y="368618"/>
                </a:cubicBezTo>
                <a:lnTo>
                  <a:pt x="737235" y="3448629"/>
                </a:lnTo>
                <a:lnTo>
                  <a:pt x="0" y="3646170"/>
                </a:lnTo>
                <a:lnTo>
                  <a:pt x="0" y="368618"/>
                </a:lnTo>
                <a:cubicBezTo>
                  <a:pt x="1" y="190484"/>
                  <a:pt x="126356" y="41861"/>
                  <a:pt x="294329" y="748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cxnSp>
        <p:nvCxnSpPr>
          <p:cNvPr id="9" name="Straight Connector 8">
            <a:extLst>
              <a:ext uri="{FF2B5EF4-FFF2-40B4-BE49-F238E27FC236}">
                <a16:creationId xmlns:a16="http://schemas.microsoft.com/office/drawing/2014/main" id="{D67CF9C9-26E4-4CCA-2489-EA1403AF749A}"/>
              </a:ext>
            </a:extLst>
          </p:cNvPr>
          <p:cNvCxnSpPr>
            <a:cxnSpLocks/>
          </p:cNvCxnSpPr>
          <p:nvPr userDrawn="1"/>
        </p:nvCxnSpPr>
        <p:spPr>
          <a:xfrm rot="900000" flipH="1">
            <a:off x="9695751" y="-132832"/>
            <a:ext cx="0" cy="711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6662C6-F32D-D286-E981-FFF7563738AA}"/>
              </a:ext>
            </a:extLst>
          </p:cNvPr>
          <p:cNvCxnSpPr>
            <a:cxnSpLocks/>
          </p:cNvCxnSpPr>
          <p:nvPr userDrawn="1"/>
        </p:nvCxnSpPr>
        <p:spPr>
          <a:xfrm flipH="1">
            <a:off x="10616112" y="990600"/>
            <a:ext cx="1572166" cy="5867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58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bg1">
                    <a:lumMod val="50000"/>
                  </a:schemeClr>
                </a:solidFill>
                <a:effectLst/>
                <a:latin typeface="+mn-lt"/>
                <a:ea typeface="+mn-ea"/>
                <a:cs typeface="+mn-cs"/>
              </a:rPr>
              <a:t>IQVIA Template (V3.0.0)</a:t>
            </a:r>
            <a:endParaRPr lang="en-US" sz="1000" kern="1200" dirty="0">
              <a:solidFill>
                <a:schemeClr val="bg1">
                  <a:lumMod val="50000"/>
                </a:schemeClr>
              </a:solidFill>
              <a:latin typeface="+mn-lt"/>
              <a:ea typeface="Arial" charset="0"/>
              <a:cs typeface="Arial" charset="0"/>
            </a:endParaRPr>
          </a:p>
        </p:txBody>
      </p:sp>
      <p:grpSp>
        <p:nvGrpSpPr>
          <p:cNvPr id="147" name="Group 146">
            <a:extLst>
              <a:ext uri="{FF2B5EF4-FFF2-40B4-BE49-F238E27FC236}">
                <a16:creationId xmlns:a16="http://schemas.microsoft.com/office/drawing/2014/main" id="{8ADA47BD-E4A5-7845-BFB3-F0B0FFBC057C}"/>
              </a:ext>
            </a:extLst>
          </p:cNvPr>
          <p:cNvGrpSpPr/>
          <p:nvPr userDrawn="1"/>
        </p:nvGrpSpPr>
        <p:grpSpPr>
          <a:xfrm>
            <a:off x="12308083" y="0"/>
            <a:ext cx="851744" cy="3915867"/>
            <a:chOff x="5958724" y="2146789"/>
            <a:chExt cx="851744" cy="3915867"/>
          </a:xfrm>
        </p:grpSpPr>
        <p:sp>
          <p:nvSpPr>
            <p:cNvPr id="148" name="Rectangle 147">
              <a:extLst>
                <a:ext uri="{FF2B5EF4-FFF2-40B4-BE49-F238E27FC236}">
                  <a16:creationId xmlns:a16="http://schemas.microsoft.com/office/drawing/2014/main" id="{F46DD2B6-4144-9C44-8392-9127F5DADBD1}"/>
                </a:ext>
              </a:extLst>
            </p:cNvPr>
            <p:cNvSpPr/>
            <p:nvPr/>
          </p:nvSpPr>
          <p:spPr bwMode="gray">
            <a:xfrm>
              <a:off x="5958724" y="4367503"/>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49" name="Rectangle 148">
              <a:extLst>
                <a:ext uri="{FF2B5EF4-FFF2-40B4-BE49-F238E27FC236}">
                  <a16:creationId xmlns:a16="http://schemas.microsoft.com/office/drawing/2014/main" id="{BBE2A7EF-3365-0441-9D19-475B521B2290}"/>
                </a:ext>
              </a:extLst>
            </p:cNvPr>
            <p:cNvSpPr/>
            <p:nvPr/>
          </p:nvSpPr>
          <p:spPr bwMode="gray">
            <a:xfrm>
              <a:off x="6401764" y="4367503"/>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0" name="Rectangle 149">
              <a:extLst>
                <a:ext uri="{FF2B5EF4-FFF2-40B4-BE49-F238E27FC236}">
                  <a16:creationId xmlns:a16="http://schemas.microsoft.com/office/drawing/2014/main" id="{F5E57586-5BBB-444A-AF8C-B41739BFA68E}"/>
                </a:ext>
              </a:extLst>
            </p:cNvPr>
            <p:cNvSpPr/>
            <p:nvPr/>
          </p:nvSpPr>
          <p:spPr bwMode="gray">
            <a:xfrm>
              <a:off x="6623283" y="4367503"/>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1" name="Rectangle 150">
              <a:extLst>
                <a:ext uri="{FF2B5EF4-FFF2-40B4-BE49-F238E27FC236}">
                  <a16:creationId xmlns:a16="http://schemas.microsoft.com/office/drawing/2014/main" id="{7900B15B-0301-9442-BA29-DAF74AC2ED47}"/>
                </a:ext>
              </a:extLst>
            </p:cNvPr>
            <p:cNvSpPr/>
            <p:nvPr/>
          </p:nvSpPr>
          <p:spPr bwMode="gray">
            <a:xfrm>
              <a:off x="6180244" y="4367503"/>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2" name="Rectangle 151">
              <a:extLst>
                <a:ext uri="{FF2B5EF4-FFF2-40B4-BE49-F238E27FC236}">
                  <a16:creationId xmlns:a16="http://schemas.microsoft.com/office/drawing/2014/main" id="{DD901AD7-A1AE-D147-9240-470D94A80732}"/>
                </a:ext>
              </a:extLst>
            </p:cNvPr>
            <p:cNvSpPr/>
            <p:nvPr/>
          </p:nvSpPr>
          <p:spPr bwMode="gray">
            <a:xfrm>
              <a:off x="5958724" y="5230398"/>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3" name="Rectangle 152">
              <a:extLst>
                <a:ext uri="{FF2B5EF4-FFF2-40B4-BE49-F238E27FC236}">
                  <a16:creationId xmlns:a16="http://schemas.microsoft.com/office/drawing/2014/main" id="{7BE91BB9-CB37-5644-9D3E-65E05DA24DFB}"/>
                </a:ext>
              </a:extLst>
            </p:cNvPr>
            <p:cNvSpPr/>
            <p:nvPr/>
          </p:nvSpPr>
          <p:spPr bwMode="gray">
            <a:xfrm>
              <a:off x="6180244" y="5230398"/>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4" name="Rectangle 153">
              <a:extLst>
                <a:ext uri="{FF2B5EF4-FFF2-40B4-BE49-F238E27FC236}">
                  <a16:creationId xmlns:a16="http://schemas.microsoft.com/office/drawing/2014/main" id="{EF40564E-4C5B-F540-BCD2-987DECECBC4B}"/>
                </a:ext>
              </a:extLst>
            </p:cNvPr>
            <p:cNvSpPr/>
            <p:nvPr/>
          </p:nvSpPr>
          <p:spPr bwMode="gray">
            <a:xfrm>
              <a:off x="6401764" y="5230398"/>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5" name="Rectangle 154">
              <a:extLst>
                <a:ext uri="{FF2B5EF4-FFF2-40B4-BE49-F238E27FC236}">
                  <a16:creationId xmlns:a16="http://schemas.microsoft.com/office/drawing/2014/main" id="{60B69A35-7556-7E46-B4BF-B9A458A4FC9C}"/>
                </a:ext>
              </a:extLst>
            </p:cNvPr>
            <p:cNvSpPr/>
            <p:nvPr/>
          </p:nvSpPr>
          <p:spPr bwMode="gray">
            <a:xfrm>
              <a:off x="6623284" y="5230398"/>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6" name="TextBox 155">
              <a:extLst>
                <a:ext uri="{FF2B5EF4-FFF2-40B4-BE49-F238E27FC236}">
                  <a16:creationId xmlns:a16="http://schemas.microsoft.com/office/drawing/2014/main" id="{F396C095-9B66-F444-862E-DE666BC5DC9E}"/>
                </a:ext>
              </a:extLst>
            </p:cNvPr>
            <p:cNvSpPr txBox="1"/>
            <p:nvPr/>
          </p:nvSpPr>
          <p:spPr>
            <a:xfrm>
              <a:off x="5958724" y="2146789"/>
              <a:ext cx="851744" cy="184666"/>
            </a:xfrm>
            <a:prstGeom prst="rect">
              <a:avLst/>
            </a:prstGeom>
            <a:noFill/>
          </p:spPr>
          <p:txBody>
            <a:bodyPr wrap="square" lIns="0" rIns="0" rtlCol="0">
              <a:spAutoFit/>
            </a:bodyPr>
            <a:lstStyle/>
            <a:p>
              <a:pPr algn="ctr"/>
              <a:r>
                <a:rPr lang="en-US" sz="600" dirty="0">
                  <a:solidFill>
                    <a:schemeClr val="tx1"/>
                  </a:solidFill>
                </a:rPr>
                <a:t>100%  50%   75%   25%</a:t>
              </a:r>
            </a:p>
          </p:txBody>
        </p:sp>
        <p:sp>
          <p:nvSpPr>
            <p:cNvPr id="157" name="Rectangle 156">
              <a:extLst>
                <a:ext uri="{FF2B5EF4-FFF2-40B4-BE49-F238E27FC236}">
                  <a16:creationId xmlns:a16="http://schemas.microsoft.com/office/drawing/2014/main" id="{480FE3E9-3530-C64D-B638-EC4604BABA48}"/>
                </a:ext>
              </a:extLst>
            </p:cNvPr>
            <p:cNvSpPr/>
            <p:nvPr/>
          </p:nvSpPr>
          <p:spPr bwMode="gray">
            <a:xfrm>
              <a:off x="5958724" y="5875472"/>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8" name="Rectangle 157">
              <a:extLst>
                <a:ext uri="{FF2B5EF4-FFF2-40B4-BE49-F238E27FC236}">
                  <a16:creationId xmlns:a16="http://schemas.microsoft.com/office/drawing/2014/main" id="{25FA0A73-ADED-6F42-9167-2CF5F6F9E90A}"/>
                </a:ext>
              </a:extLst>
            </p:cNvPr>
            <p:cNvSpPr/>
            <p:nvPr/>
          </p:nvSpPr>
          <p:spPr bwMode="gray">
            <a:xfrm>
              <a:off x="5958724" y="5019103"/>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9" name="Rectangle 158">
              <a:extLst>
                <a:ext uri="{FF2B5EF4-FFF2-40B4-BE49-F238E27FC236}">
                  <a16:creationId xmlns:a16="http://schemas.microsoft.com/office/drawing/2014/main" id="{AE835229-8F21-9A48-BD16-620E2017B79C}"/>
                </a:ext>
              </a:extLst>
            </p:cNvPr>
            <p:cNvSpPr/>
            <p:nvPr/>
          </p:nvSpPr>
          <p:spPr bwMode="gray">
            <a:xfrm>
              <a:off x="6180244" y="5019103"/>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0" name="Rectangle 159">
              <a:extLst>
                <a:ext uri="{FF2B5EF4-FFF2-40B4-BE49-F238E27FC236}">
                  <a16:creationId xmlns:a16="http://schemas.microsoft.com/office/drawing/2014/main" id="{8BAF336C-0CDF-0A49-A8D2-0BA6C083EEAF}"/>
                </a:ext>
              </a:extLst>
            </p:cNvPr>
            <p:cNvSpPr/>
            <p:nvPr/>
          </p:nvSpPr>
          <p:spPr bwMode="gray">
            <a:xfrm>
              <a:off x="6401764" y="5019103"/>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1" name="Rectangle 160">
              <a:extLst>
                <a:ext uri="{FF2B5EF4-FFF2-40B4-BE49-F238E27FC236}">
                  <a16:creationId xmlns:a16="http://schemas.microsoft.com/office/drawing/2014/main" id="{B01A576D-7D44-DA4B-8DCF-7D091109B952}"/>
                </a:ext>
              </a:extLst>
            </p:cNvPr>
            <p:cNvSpPr/>
            <p:nvPr/>
          </p:nvSpPr>
          <p:spPr bwMode="gray">
            <a:xfrm>
              <a:off x="6623284" y="5019103"/>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2" name="Rectangle 161">
              <a:extLst>
                <a:ext uri="{FF2B5EF4-FFF2-40B4-BE49-F238E27FC236}">
                  <a16:creationId xmlns:a16="http://schemas.microsoft.com/office/drawing/2014/main" id="{5CE1B164-8B08-1A46-8990-C0E66043BE64}"/>
                </a:ext>
              </a:extLst>
            </p:cNvPr>
            <p:cNvSpPr/>
            <p:nvPr/>
          </p:nvSpPr>
          <p:spPr bwMode="gray">
            <a:xfrm>
              <a:off x="5958724" y="5448992"/>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3" name="Rectangle 162">
              <a:extLst>
                <a:ext uri="{FF2B5EF4-FFF2-40B4-BE49-F238E27FC236}">
                  <a16:creationId xmlns:a16="http://schemas.microsoft.com/office/drawing/2014/main" id="{FABDCF59-39B4-D741-804B-DA8E5356DEE0}"/>
                </a:ext>
              </a:extLst>
            </p:cNvPr>
            <p:cNvSpPr/>
            <p:nvPr/>
          </p:nvSpPr>
          <p:spPr bwMode="gray">
            <a:xfrm>
              <a:off x="6180244" y="2343732"/>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4" name="Rectangle 163">
              <a:extLst>
                <a:ext uri="{FF2B5EF4-FFF2-40B4-BE49-F238E27FC236}">
                  <a16:creationId xmlns:a16="http://schemas.microsoft.com/office/drawing/2014/main" id="{51FF5A3B-DFB1-5F43-A2EF-04D81F0CA37E}"/>
                </a:ext>
              </a:extLst>
            </p:cNvPr>
            <p:cNvSpPr/>
            <p:nvPr/>
          </p:nvSpPr>
          <p:spPr bwMode="gray">
            <a:xfrm>
              <a:off x="6180244" y="2565037"/>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5" name="Rectangle 164">
              <a:extLst>
                <a:ext uri="{FF2B5EF4-FFF2-40B4-BE49-F238E27FC236}">
                  <a16:creationId xmlns:a16="http://schemas.microsoft.com/office/drawing/2014/main" id="{48595AD6-FC65-BD4F-A0A3-C9735B09BF97}"/>
                </a:ext>
              </a:extLst>
            </p:cNvPr>
            <p:cNvSpPr/>
            <p:nvPr/>
          </p:nvSpPr>
          <p:spPr bwMode="gray">
            <a:xfrm>
              <a:off x="6401763" y="2343732"/>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6" name="Rectangle 165">
              <a:extLst>
                <a:ext uri="{FF2B5EF4-FFF2-40B4-BE49-F238E27FC236}">
                  <a16:creationId xmlns:a16="http://schemas.microsoft.com/office/drawing/2014/main" id="{C2D4C9F2-E663-FE4E-91B5-486C3221C4FF}"/>
                </a:ext>
              </a:extLst>
            </p:cNvPr>
            <p:cNvSpPr/>
            <p:nvPr/>
          </p:nvSpPr>
          <p:spPr bwMode="gray">
            <a:xfrm>
              <a:off x="6401763" y="2565037"/>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4E87748B-6503-C94A-A0A5-ECF75744DC53}"/>
                </a:ext>
              </a:extLst>
            </p:cNvPr>
            <p:cNvSpPr/>
            <p:nvPr/>
          </p:nvSpPr>
          <p:spPr bwMode="gray">
            <a:xfrm>
              <a:off x="6623283" y="2343732"/>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id="{18F062A5-65F4-EC4E-99C6-45D7627564E3}"/>
                </a:ext>
              </a:extLst>
            </p:cNvPr>
            <p:cNvSpPr/>
            <p:nvPr/>
          </p:nvSpPr>
          <p:spPr bwMode="gray">
            <a:xfrm>
              <a:off x="6623283" y="2565037"/>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3C6FF5B6-5DBB-B04F-B902-B9A93A757215}"/>
                </a:ext>
              </a:extLst>
            </p:cNvPr>
            <p:cNvSpPr/>
            <p:nvPr/>
          </p:nvSpPr>
          <p:spPr bwMode="gray">
            <a:xfrm>
              <a:off x="5958724" y="3700925"/>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B2008AA1-3AD4-1E4C-B34C-1BAB347F3885}"/>
                </a:ext>
              </a:extLst>
            </p:cNvPr>
            <p:cNvSpPr/>
            <p:nvPr/>
          </p:nvSpPr>
          <p:spPr bwMode="gray">
            <a:xfrm>
              <a:off x="6180244" y="4583145"/>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415782FB-236F-3E4E-B840-8903CA2A46D6}"/>
                </a:ext>
              </a:extLst>
            </p:cNvPr>
            <p:cNvSpPr/>
            <p:nvPr/>
          </p:nvSpPr>
          <p:spPr bwMode="gray">
            <a:xfrm>
              <a:off x="6401763" y="4583145"/>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99C6C7E8-E1A5-D848-873A-234390B695A6}"/>
                </a:ext>
              </a:extLst>
            </p:cNvPr>
            <p:cNvSpPr/>
            <p:nvPr/>
          </p:nvSpPr>
          <p:spPr bwMode="gray">
            <a:xfrm>
              <a:off x="6623283" y="4583145"/>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3" name="Rectangle 172">
              <a:extLst>
                <a:ext uri="{FF2B5EF4-FFF2-40B4-BE49-F238E27FC236}">
                  <a16:creationId xmlns:a16="http://schemas.microsoft.com/office/drawing/2014/main" id="{7BC28099-48BB-8E4A-9E3A-F5749D3F9E0A}"/>
                </a:ext>
              </a:extLst>
            </p:cNvPr>
            <p:cNvSpPr/>
            <p:nvPr/>
          </p:nvSpPr>
          <p:spPr bwMode="gray">
            <a:xfrm>
              <a:off x="5958724" y="2566491"/>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4" name="Rectangle 173">
              <a:extLst>
                <a:ext uri="{FF2B5EF4-FFF2-40B4-BE49-F238E27FC236}">
                  <a16:creationId xmlns:a16="http://schemas.microsoft.com/office/drawing/2014/main" id="{63E571ED-E3FF-5845-A5E1-0018A8108B4A}"/>
                </a:ext>
              </a:extLst>
            </p:cNvPr>
            <p:cNvSpPr/>
            <p:nvPr/>
          </p:nvSpPr>
          <p:spPr bwMode="gray">
            <a:xfrm>
              <a:off x="6180244" y="4804513"/>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id="{6B6BB2FF-AD78-0C41-B253-007FB067303C}"/>
                </a:ext>
              </a:extLst>
            </p:cNvPr>
            <p:cNvSpPr/>
            <p:nvPr/>
          </p:nvSpPr>
          <p:spPr bwMode="gray">
            <a:xfrm>
              <a:off x="6401763" y="4804513"/>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6" name="Rectangle 175">
              <a:extLst>
                <a:ext uri="{FF2B5EF4-FFF2-40B4-BE49-F238E27FC236}">
                  <a16:creationId xmlns:a16="http://schemas.microsoft.com/office/drawing/2014/main" id="{72D84D15-FC10-8449-A8DF-0693CC5AD3C8}"/>
                </a:ext>
              </a:extLst>
            </p:cNvPr>
            <p:cNvSpPr/>
            <p:nvPr/>
          </p:nvSpPr>
          <p:spPr bwMode="gray">
            <a:xfrm>
              <a:off x="6623283" y="4804513"/>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7" name="Rectangle 176">
              <a:extLst>
                <a:ext uri="{FF2B5EF4-FFF2-40B4-BE49-F238E27FC236}">
                  <a16:creationId xmlns:a16="http://schemas.microsoft.com/office/drawing/2014/main" id="{1412DE59-4F68-1A4F-81B2-F45A075CF184}"/>
                </a:ext>
              </a:extLst>
            </p:cNvPr>
            <p:cNvSpPr/>
            <p:nvPr/>
          </p:nvSpPr>
          <p:spPr bwMode="gray">
            <a:xfrm>
              <a:off x="5958724" y="2343732"/>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8" name="Rectangle 177">
              <a:extLst>
                <a:ext uri="{FF2B5EF4-FFF2-40B4-BE49-F238E27FC236}">
                  <a16:creationId xmlns:a16="http://schemas.microsoft.com/office/drawing/2014/main" id="{C91C1BDA-5D81-794C-B1A7-67CC9CE1EE1E}"/>
                </a:ext>
              </a:extLst>
            </p:cNvPr>
            <p:cNvSpPr/>
            <p:nvPr/>
          </p:nvSpPr>
          <p:spPr bwMode="gray">
            <a:xfrm>
              <a:off x="6180244" y="3017653"/>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9" name="Rectangle 178">
              <a:extLst>
                <a:ext uri="{FF2B5EF4-FFF2-40B4-BE49-F238E27FC236}">
                  <a16:creationId xmlns:a16="http://schemas.microsoft.com/office/drawing/2014/main" id="{E26E8257-987A-C249-A28B-F90461918BC4}"/>
                </a:ext>
              </a:extLst>
            </p:cNvPr>
            <p:cNvSpPr/>
            <p:nvPr/>
          </p:nvSpPr>
          <p:spPr bwMode="gray">
            <a:xfrm>
              <a:off x="6401763" y="3017653"/>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9C325A48-0CB1-104E-BA30-9A71DD6D61AB}"/>
                </a:ext>
              </a:extLst>
            </p:cNvPr>
            <p:cNvSpPr/>
            <p:nvPr/>
          </p:nvSpPr>
          <p:spPr bwMode="gray">
            <a:xfrm>
              <a:off x="6623283" y="3017653"/>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1" name="Rectangle 180">
              <a:extLst>
                <a:ext uri="{FF2B5EF4-FFF2-40B4-BE49-F238E27FC236}">
                  <a16:creationId xmlns:a16="http://schemas.microsoft.com/office/drawing/2014/main" id="{2A36493E-9946-3341-A680-94F587D7EB67}"/>
                </a:ext>
              </a:extLst>
            </p:cNvPr>
            <p:cNvSpPr/>
            <p:nvPr/>
          </p:nvSpPr>
          <p:spPr bwMode="gray">
            <a:xfrm>
              <a:off x="5958724" y="4584599"/>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2" name="Rectangle 181">
              <a:extLst>
                <a:ext uri="{FF2B5EF4-FFF2-40B4-BE49-F238E27FC236}">
                  <a16:creationId xmlns:a16="http://schemas.microsoft.com/office/drawing/2014/main" id="{F65DD10B-52F6-9841-91B3-81394F672A9F}"/>
                </a:ext>
              </a:extLst>
            </p:cNvPr>
            <p:cNvSpPr/>
            <p:nvPr/>
          </p:nvSpPr>
          <p:spPr bwMode="gray">
            <a:xfrm>
              <a:off x="5958724" y="4804513"/>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3" name="Rectangle 182">
              <a:extLst>
                <a:ext uri="{FF2B5EF4-FFF2-40B4-BE49-F238E27FC236}">
                  <a16:creationId xmlns:a16="http://schemas.microsoft.com/office/drawing/2014/main" id="{96B5B61B-C053-424B-AAFB-3CAEB0DDF986}"/>
                </a:ext>
              </a:extLst>
            </p:cNvPr>
            <p:cNvSpPr/>
            <p:nvPr/>
          </p:nvSpPr>
          <p:spPr bwMode="gray">
            <a:xfrm>
              <a:off x="5958724" y="3020561"/>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4" name="Rectangle 183">
              <a:extLst>
                <a:ext uri="{FF2B5EF4-FFF2-40B4-BE49-F238E27FC236}">
                  <a16:creationId xmlns:a16="http://schemas.microsoft.com/office/drawing/2014/main" id="{A9EA6558-DD3B-7A4C-91B0-97252C1832CF}"/>
                </a:ext>
              </a:extLst>
            </p:cNvPr>
            <p:cNvSpPr/>
            <p:nvPr/>
          </p:nvSpPr>
          <p:spPr bwMode="gray">
            <a:xfrm>
              <a:off x="5958724" y="3922293"/>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5" name="Rectangle 184">
              <a:extLst>
                <a:ext uri="{FF2B5EF4-FFF2-40B4-BE49-F238E27FC236}">
                  <a16:creationId xmlns:a16="http://schemas.microsoft.com/office/drawing/2014/main" id="{E34F6D7E-6CD3-7B49-9F1D-6D78AACEFF91}"/>
                </a:ext>
              </a:extLst>
            </p:cNvPr>
            <p:cNvSpPr/>
            <p:nvPr/>
          </p:nvSpPr>
          <p:spPr bwMode="gray">
            <a:xfrm>
              <a:off x="6180244" y="3922293"/>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6" name="Rectangle 185">
              <a:extLst>
                <a:ext uri="{FF2B5EF4-FFF2-40B4-BE49-F238E27FC236}">
                  <a16:creationId xmlns:a16="http://schemas.microsoft.com/office/drawing/2014/main" id="{BF821065-02C2-EF4B-9F9C-E2A91FD8F316}"/>
                </a:ext>
              </a:extLst>
            </p:cNvPr>
            <p:cNvSpPr/>
            <p:nvPr/>
          </p:nvSpPr>
          <p:spPr bwMode="gray">
            <a:xfrm>
              <a:off x="6180244" y="3700925"/>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7" name="Rectangle 186">
              <a:extLst>
                <a:ext uri="{FF2B5EF4-FFF2-40B4-BE49-F238E27FC236}">
                  <a16:creationId xmlns:a16="http://schemas.microsoft.com/office/drawing/2014/main" id="{C91976CC-682F-9849-BB70-F87EC81993D2}"/>
                </a:ext>
              </a:extLst>
            </p:cNvPr>
            <p:cNvSpPr/>
            <p:nvPr/>
          </p:nvSpPr>
          <p:spPr bwMode="gray">
            <a:xfrm>
              <a:off x="6401763" y="3922293"/>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8" name="Rectangle 187">
              <a:extLst>
                <a:ext uri="{FF2B5EF4-FFF2-40B4-BE49-F238E27FC236}">
                  <a16:creationId xmlns:a16="http://schemas.microsoft.com/office/drawing/2014/main" id="{D79483A8-0232-0548-BBDE-CAC5A5717E5B}"/>
                </a:ext>
              </a:extLst>
            </p:cNvPr>
            <p:cNvSpPr/>
            <p:nvPr/>
          </p:nvSpPr>
          <p:spPr bwMode="gray">
            <a:xfrm>
              <a:off x="6401763" y="3700925"/>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9" name="Rectangle 188">
              <a:extLst>
                <a:ext uri="{FF2B5EF4-FFF2-40B4-BE49-F238E27FC236}">
                  <a16:creationId xmlns:a16="http://schemas.microsoft.com/office/drawing/2014/main" id="{6B89722E-49F3-144D-AC2D-0950AC3ACF7F}"/>
                </a:ext>
              </a:extLst>
            </p:cNvPr>
            <p:cNvSpPr/>
            <p:nvPr/>
          </p:nvSpPr>
          <p:spPr bwMode="gray">
            <a:xfrm>
              <a:off x="6623283" y="3922293"/>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0" name="Rectangle 189">
              <a:extLst>
                <a:ext uri="{FF2B5EF4-FFF2-40B4-BE49-F238E27FC236}">
                  <a16:creationId xmlns:a16="http://schemas.microsoft.com/office/drawing/2014/main" id="{ACF64A98-8F5F-364E-9BF7-4F76EBB2E875}"/>
                </a:ext>
              </a:extLst>
            </p:cNvPr>
            <p:cNvSpPr/>
            <p:nvPr/>
          </p:nvSpPr>
          <p:spPr bwMode="gray">
            <a:xfrm>
              <a:off x="6623283" y="3700925"/>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1" name="Rectangle 190">
              <a:extLst>
                <a:ext uri="{FF2B5EF4-FFF2-40B4-BE49-F238E27FC236}">
                  <a16:creationId xmlns:a16="http://schemas.microsoft.com/office/drawing/2014/main" id="{68D56737-D7FA-9241-BF90-CDAA19D3F175}"/>
                </a:ext>
              </a:extLst>
            </p:cNvPr>
            <p:cNvSpPr/>
            <p:nvPr/>
          </p:nvSpPr>
          <p:spPr bwMode="gray">
            <a:xfrm>
              <a:off x="5958724" y="2792710"/>
              <a:ext cx="187184" cy="187184"/>
            </a:xfrm>
            <a:prstGeom prst="rect">
              <a:avLst/>
            </a:prstGeom>
            <a:solidFill>
              <a:srgbClr val="00C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2" name="TextBox 191">
              <a:extLst>
                <a:ext uri="{FF2B5EF4-FFF2-40B4-BE49-F238E27FC236}">
                  <a16:creationId xmlns:a16="http://schemas.microsoft.com/office/drawing/2014/main" id="{03825342-AAFF-0E4E-A60C-2B8AB690F64E}"/>
                </a:ext>
              </a:extLst>
            </p:cNvPr>
            <p:cNvSpPr txBox="1"/>
            <p:nvPr/>
          </p:nvSpPr>
          <p:spPr>
            <a:xfrm>
              <a:off x="6179531" y="2792515"/>
              <a:ext cx="630936" cy="184666"/>
            </a:xfrm>
            <a:prstGeom prst="rect">
              <a:avLst/>
            </a:prstGeom>
            <a:noFill/>
          </p:spPr>
          <p:txBody>
            <a:bodyPr wrap="square" lIns="0" rIns="0" rtlCol="0">
              <a:spAutoFit/>
            </a:bodyPr>
            <a:lstStyle/>
            <a:p>
              <a:r>
                <a:rPr lang="en-US" sz="600" dirty="0">
                  <a:solidFill>
                    <a:schemeClr val="tx1"/>
                  </a:solidFill>
                </a:rPr>
                <a:t>Bright Blue</a:t>
              </a:r>
            </a:p>
          </p:txBody>
        </p:sp>
        <p:sp>
          <p:nvSpPr>
            <p:cNvPr id="193" name="TextBox 192">
              <a:extLst>
                <a:ext uri="{FF2B5EF4-FFF2-40B4-BE49-F238E27FC236}">
                  <a16:creationId xmlns:a16="http://schemas.microsoft.com/office/drawing/2014/main" id="{463016A2-866B-6740-A2DD-BA0BFCC950F7}"/>
                </a:ext>
              </a:extLst>
            </p:cNvPr>
            <p:cNvSpPr txBox="1"/>
            <p:nvPr/>
          </p:nvSpPr>
          <p:spPr>
            <a:xfrm>
              <a:off x="6180244" y="5875802"/>
              <a:ext cx="630223" cy="184666"/>
            </a:xfrm>
            <a:prstGeom prst="rect">
              <a:avLst/>
            </a:prstGeom>
            <a:noFill/>
          </p:spPr>
          <p:txBody>
            <a:bodyPr wrap="square" lIns="0" rIns="0" rtlCol="0">
              <a:spAutoFit/>
            </a:bodyPr>
            <a:lstStyle/>
            <a:p>
              <a:r>
                <a:rPr lang="en-US" sz="600" dirty="0"/>
                <a:t>5% Charcoal</a:t>
              </a:r>
              <a:endParaRPr lang="en-US" sz="600" dirty="0">
                <a:solidFill>
                  <a:schemeClr val="tx1"/>
                </a:solidFill>
              </a:endParaRPr>
            </a:p>
          </p:txBody>
        </p:sp>
        <p:sp>
          <p:nvSpPr>
            <p:cNvPr id="194" name="Rectangle 193">
              <a:extLst>
                <a:ext uri="{FF2B5EF4-FFF2-40B4-BE49-F238E27FC236}">
                  <a16:creationId xmlns:a16="http://schemas.microsoft.com/office/drawing/2014/main" id="{FFE6951A-1135-BF4C-8E4A-27E4A4579C3B}"/>
                </a:ext>
              </a:extLst>
            </p:cNvPr>
            <p:cNvSpPr/>
            <p:nvPr/>
          </p:nvSpPr>
          <p:spPr bwMode="gray">
            <a:xfrm>
              <a:off x="5958724" y="5662447"/>
              <a:ext cx="187184" cy="187184"/>
            </a:xfrm>
            <a:prstGeom prst="rect">
              <a:avLst/>
            </a:pr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95" name="TextBox 194">
              <a:extLst>
                <a:ext uri="{FF2B5EF4-FFF2-40B4-BE49-F238E27FC236}">
                  <a16:creationId xmlns:a16="http://schemas.microsoft.com/office/drawing/2014/main" id="{72B3BE3E-8803-DD42-B96E-2D6A35B5C8FE}"/>
                </a:ext>
              </a:extLst>
            </p:cNvPr>
            <p:cNvSpPr txBox="1"/>
            <p:nvPr/>
          </p:nvSpPr>
          <p:spPr>
            <a:xfrm>
              <a:off x="6180244" y="5662777"/>
              <a:ext cx="630223" cy="184666"/>
            </a:xfrm>
            <a:prstGeom prst="rect">
              <a:avLst/>
            </a:prstGeom>
            <a:noFill/>
          </p:spPr>
          <p:txBody>
            <a:bodyPr wrap="square" lIns="0" rIns="0" rtlCol="0">
              <a:spAutoFit/>
            </a:bodyPr>
            <a:lstStyle/>
            <a:p>
              <a:r>
                <a:rPr lang="en-US" sz="600" dirty="0"/>
                <a:t>Indigo</a:t>
              </a:r>
              <a:endParaRPr lang="en-US" sz="600" dirty="0">
                <a:solidFill>
                  <a:schemeClr val="tx1"/>
                </a:solidFill>
              </a:endParaRPr>
            </a:p>
          </p:txBody>
        </p:sp>
        <p:sp>
          <p:nvSpPr>
            <p:cNvPr id="196" name="TextBox 195">
              <a:extLst>
                <a:ext uri="{FF2B5EF4-FFF2-40B4-BE49-F238E27FC236}">
                  <a16:creationId xmlns:a16="http://schemas.microsoft.com/office/drawing/2014/main" id="{1307F021-E250-BC44-A156-97E93EFBD041}"/>
                </a:ext>
              </a:extLst>
            </p:cNvPr>
            <p:cNvSpPr txBox="1"/>
            <p:nvPr/>
          </p:nvSpPr>
          <p:spPr>
            <a:xfrm>
              <a:off x="6180244" y="5451924"/>
              <a:ext cx="630223" cy="184666"/>
            </a:xfrm>
            <a:prstGeom prst="rect">
              <a:avLst/>
            </a:prstGeom>
            <a:noFill/>
          </p:spPr>
          <p:txBody>
            <a:bodyPr wrap="square" lIns="0" rIns="0" rtlCol="0">
              <a:spAutoFit/>
            </a:bodyPr>
            <a:lstStyle/>
            <a:p>
              <a:r>
                <a:rPr lang="en-US" sz="600" dirty="0">
                  <a:solidFill>
                    <a:schemeClr val="tx1"/>
                  </a:solidFill>
                </a:rPr>
                <a:t>Red</a:t>
              </a:r>
            </a:p>
          </p:txBody>
        </p:sp>
        <p:sp>
          <p:nvSpPr>
            <p:cNvPr id="197" name="Rectangle 196">
              <a:extLst>
                <a:ext uri="{FF2B5EF4-FFF2-40B4-BE49-F238E27FC236}">
                  <a16:creationId xmlns:a16="http://schemas.microsoft.com/office/drawing/2014/main" id="{D6E8F370-88B7-B143-BECC-56B2696E26F2}"/>
                </a:ext>
              </a:extLst>
            </p:cNvPr>
            <p:cNvSpPr/>
            <p:nvPr/>
          </p:nvSpPr>
          <p:spPr bwMode="gray">
            <a:xfrm>
              <a:off x="6180244" y="3246253"/>
              <a:ext cx="187184" cy="187184"/>
            </a:xfrm>
            <a:prstGeom prst="rect">
              <a:avLst/>
            </a:prstGeom>
            <a:solidFill>
              <a:srgbClr val="80C7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8" name="Rectangle 197">
              <a:extLst>
                <a:ext uri="{FF2B5EF4-FFF2-40B4-BE49-F238E27FC236}">
                  <a16:creationId xmlns:a16="http://schemas.microsoft.com/office/drawing/2014/main" id="{6777473D-86CB-DC41-A591-538A0820099A}"/>
                </a:ext>
              </a:extLst>
            </p:cNvPr>
            <p:cNvSpPr/>
            <p:nvPr/>
          </p:nvSpPr>
          <p:spPr bwMode="gray">
            <a:xfrm>
              <a:off x="6401763" y="3246253"/>
              <a:ext cx="187184" cy="187184"/>
            </a:xfrm>
            <a:prstGeom prst="rect">
              <a:avLst/>
            </a:prstGeom>
            <a:solidFill>
              <a:srgbClr val="40A4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9" name="Rectangle 198">
              <a:extLst>
                <a:ext uri="{FF2B5EF4-FFF2-40B4-BE49-F238E27FC236}">
                  <a16:creationId xmlns:a16="http://schemas.microsoft.com/office/drawing/2014/main" id="{989B0485-B1FD-0E46-998C-70BF14846660}"/>
                </a:ext>
              </a:extLst>
            </p:cNvPr>
            <p:cNvSpPr/>
            <p:nvPr/>
          </p:nvSpPr>
          <p:spPr bwMode="gray">
            <a:xfrm>
              <a:off x="6623283" y="3246253"/>
              <a:ext cx="187184" cy="187184"/>
            </a:xfrm>
            <a:prstGeom prst="rect">
              <a:avLst/>
            </a:prstGeom>
            <a:solidFill>
              <a:srgbClr val="CCE9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0" name="Rectangle 199">
              <a:extLst>
                <a:ext uri="{FF2B5EF4-FFF2-40B4-BE49-F238E27FC236}">
                  <a16:creationId xmlns:a16="http://schemas.microsoft.com/office/drawing/2014/main" id="{C3488BCE-878D-4A43-AA90-4912A715E8BD}"/>
                </a:ext>
              </a:extLst>
            </p:cNvPr>
            <p:cNvSpPr/>
            <p:nvPr/>
          </p:nvSpPr>
          <p:spPr bwMode="gray">
            <a:xfrm>
              <a:off x="5958724" y="3249161"/>
              <a:ext cx="187184" cy="187184"/>
            </a:xfrm>
            <a:prstGeom prst="rect">
              <a:avLst/>
            </a:prstGeom>
            <a:solidFill>
              <a:srgbClr val="0086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1" name="Rectangle 200">
              <a:extLst>
                <a:ext uri="{FF2B5EF4-FFF2-40B4-BE49-F238E27FC236}">
                  <a16:creationId xmlns:a16="http://schemas.microsoft.com/office/drawing/2014/main" id="{7AB8F119-F5FE-2149-92FB-75F8830718E6}"/>
                </a:ext>
              </a:extLst>
            </p:cNvPr>
            <p:cNvSpPr/>
            <p:nvPr/>
          </p:nvSpPr>
          <p:spPr bwMode="gray">
            <a:xfrm>
              <a:off x="5958724" y="3472953"/>
              <a:ext cx="187184" cy="187184"/>
            </a:xfrm>
            <a:prstGeom prst="rect">
              <a:avLst/>
            </a:prstGeom>
            <a:solidFill>
              <a:srgbClr val="0CEF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2" name="TextBox 201">
              <a:extLst>
                <a:ext uri="{FF2B5EF4-FFF2-40B4-BE49-F238E27FC236}">
                  <a16:creationId xmlns:a16="http://schemas.microsoft.com/office/drawing/2014/main" id="{D4276137-38CE-CE41-8278-45DD99244B1A}"/>
                </a:ext>
              </a:extLst>
            </p:cNvPr>
            <p:cNvSpPr txBox="1"/>
            <p:nvPr/>
          </p:nvSpPr>
          <p:spPr>
            <a:xfrm>
              <a:off x="6179531" y="3472758"/>
              <a:ext cx="630936" cy="184666"/>
            </a:xfrm>
            <a:prstGeom prst="rect">
              <a:avLst/>
            </a:prstGeom>
            <a:noFill/>
          </p:spPr>
          <p:txBody>
            <a:bodyPr wrap="square" lIns="0" rIns="0" rtlCol="0">
              <a:spAutoFit/>
            </a:bodyPr>
            <a:lstStyle/>
            <a:p>
              <a:r>
                <a:rPr lang="en-US" sz="600" dirty="0">
                  <a:solidFill>
                    <a:schemeClr val="tx1"/>
                  </a:solidFill>
                </a:rPr>
                <a:t>Bright Teal</a:t>
              </a:r>
            </a:p>
          </p:txBody>
        </p:sp>
        <p:sp>
          <p:nvSpPr>
            <p:cNvPr id="203" name="Rectangle 202">
              <a:extLst>
                <a:ext uri="{FF2B5EF4-FFF2-40B4-BE49-F238E27FC236}">
                  <a16:creationId xmlns:a16="http://schemas.microsoft.com/office/drawing/2014/main" id="{32FDF16C-E3D9-5A43-B4BA-A2D0BD2547E2}"/>
                </a:ext>
              </a:extLst>
            </p:cNvPr>
            <p:cNvSpPr/>
            <p:nvPr/>
          </p:nvSpPr>
          <p:spPr bwMode="gray">
            <a:xfrm>
              <a:off x="5958724" y="4147323"/>
              <a:ext cx="187184" cy="187184"/>
            </a:xfrm>
            <a:prstGeom prst="rect">
              <a:avLst/>
            </a:prstGeom>
            <a:solidFill>
              <a:srgbClr val="79D8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4" name="TextBox 203">
              <a:extLst>
                <a:ext uri="{FF2B5EF4-FFF2-40B4-BE49-F238E27FC236}">
                  <a16:creationId xmlns:a16="http://schemas.microsoft.com/office/drawing/2014/main" id="{2AF546EF-4A91-2643-AD8A-13B35443E7F5}"/>
                </a:ext>
              </a:extLst>
            </p:cNvPr>
            <p:cNvSpPr txBox="1"/>
            <p:nvPr/>
          </p:nvSpPr>
          <p:spPr>
            <a:xfrm>
              <a:off x="6179531" y="4147128"/>
              <a:ext cx="630936" cy="184666"/>
            </a:xfrm>
            <a:prstGeom prst="rect">
              <a:avLst/>
            </a:prstGeom>
            <a:noFill/>
          </p:spPr>
          <p:txBody>
            <a:bodyPr wrap="square" lIns="0" rIns="0" rtlCol="0">
              <a:spAutoFit/>
            </a:bodyPr>
            <a:lstStyle/>
            <a:p>
              <a:r>
                <a:rPr lang="en-US" sz="600" dirty="0">
                  <a:solidFill>
                    <a:schemeClr val="tx1"/>
                  </a:solidFill>
                </a:rPr>
                <a:t>Bright Green</a:t>
              </a: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9" r:id="rId6"/>
    <p:sldLayoutId id="2147484280"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252" r:id="rId20"/>
    <p:sldLayoutId id="2147484253" r:id="rId21"/>
    <p:sldLayoutId id="2147484254" r:id="rId22"/>
    <p:sldLayoutId id="2147484255" r:id="rId23"/>
    <p:sldLayoutId id="2147484256" r:id="rId24"/>
    <p:sldLayoutId id="2147484281" r:id="rId25"/>
    <p:sldLayoutId id="2147484282" r:id="rId26"/>
    <p:sldLayoutId id="2147484283" r:id="rId27"/>
    <p:sldLayoutId id="2147484284" r:id="rId28"/>
    <p:sldLayoutId id="2147484285" r:id="rId29"/>
    <p:sldLayoutId id="2147484286" r:id="rId30"/>
    <p:sldLayoutId id="2147484287"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bg1">
                    <a:lumMod val="50000"/>
                  </a:schemeClr>
                </a:solidFill>
                <a:effectLst/>
                <a:latin typeface="+mn-lt"/>
                <a:ea typeface="+mn-ea"/>
                <a:cs typeface="+mn-cs"/>
              </a:rPr>
              <a:t>IQVIA Template (V2.1.0)</a:t>
            </a:r>
            <a:endParaRPr lang="en-US" sz="1000" kern="1200">
              <a:solidFill>
                <a:schemeClr val="bg1">
                  <a:lumMod val="50000"/>
                </a:schemeClr>
              </a:solidFill>
              <a:latin typeface="+mn-lt"/>
              <a:ea typeface="Arial" charset="0"/>
              <a:cs typeface="Arial" charset="0"/>
            </a:endParaRPr>
          </a:p>
        </p:txBody>
      </p:sp>
      <p:grpSp>
        <p:nvGrpSpPr>
          <p:cNvPr id="4" name="Group 3">
            <a:extLst>
              <a:ext uri="{FF2B5EF4-FFF2-40B4-BE49-F238E27FC236}">
                <a16:creationId xmlns:a16="http://schemas.microsoft.com/office/drawing/2014/main" id="{B907A176-04FF-4600-9428-258A4B331C28}"/>
              </a:ext>
            </a:extLst>
          </p:cNvPr>
          <p:cNvGrpSpPr/>
          <p:nvPr userDrawn="1"/>
        </p:nvGrpSpPr>
        <p:grpSpPr>
          <a:xfrm>
            <a:off x="12308084" y="0"/>
            <a:ext cx="851744" cy="3047787"/>
            <a:chOff x="12233656" y="25480"/>
            <a:chExt cx="851744" cy="3047787"/>
          </a:xfrm>
        </p:grpSpPr>
        <p:sp>
          <p:nvSpPr>
            <p:cNvPr id="46" name="Rectangle 45">
              <a:extLst>
                <a:ext uri="{FF2B5EF4-FFF2-40B4-BE49-F238E27FC236}">
                  <a16:creationId xmlns:a16="http://schemas.microsoft.com/office/drawing/2014/main"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7" name="Rectangle 46">
              <a:extLst>
                <a:ext uri="{FF2B5EF4-FFF2-40B4-BE49-F238E27FC236}">
                  <a16:creationId xmlns:a16="http://schemas.microsoft.com/office/drawing/2014/main"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8" name="Rectangle 47">
              <a:extLst>
                <a:ext uri="{FF2B5EF4-FFF2-40B4-BE49-F238E27FC236}">
                  <a16:creationId xmlns:a16="http://schemas.microsoft.com/office/drawing/2014/main"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9" name="Rectangle 48">
              <a:extLst>
                <a:ext uri="{FF2B5EF4-FFF2-40B4-BE49-F238E27FC236}">
                  <a16:creationId xmlns:a16="http://schemas.microsoft.com/office/drawing/2014/main"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0" name="Rectangle 49">
              <a:extLst>
                <a:ext uri="{FF2B5EF4-FFF2-40B4-BE49-F238E27FC236}">
                  <a16:creationId xmlns:a16="http://schemas.microsoft.com/office/drawing/2014/main"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1" name="Rectangle 50">
              <a:extLst>
                <a:ext uri="{FF2B5EF4-FFF2-40B4-BE49-F238E27FC236}">
                  <a16:creationId xmlns:a16="http://schemas.microsoft.com/office/drawing/2014/main"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2" name="Rectangle 51">
              <a:extLst>
                <a:ext uri="{FF2B5EF4-FFF2-40B4-BE49-F238E27FC236}">
                  <a16:creationId xmlns:a16="http://schemas.microsoft.com/office/drawing/2014/main"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3" name="Rectangle 52">
              <a:extLst>
                <a:ext uri="{FF2B5EF4-FFF2-40B4-BE49-F238E27FC236}">
                  <a16:creationId xmlns:a16="http://schemas.microsoft.com/office/drawing/2014/main"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4" name="Rectangle 53">
              <a:extLst>
                <a:ext uri="{FF2B5EF4-FFF2-40B4-BE49-F238E27FC236}">
                  <a16:creationId xmlns:a16="http://schemas.microsoft.com/office/drawing/2014/main"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5" name="TextBox 54">
              <a:extLst>
                <a:ext uri="{FF2B5EF4-FFF2-40B4-BE49-F238E27FC236}">
                  <a16:creationId xmlns:a16="http://schemas.microsoft.com/office/drawing/2014/main"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a:solidFill>
                    <a:schemeClr val="tx1"/>
                  </a:solidFill>
                </a:rPr>
                <a:t>100%  50%   75%   25%</a:t>
              </a:r>
            </a:p>
          </p:txBody>
        </p:sp>
        <p:sp>
          <p:nvSpPr>
            <p:cNvPr id="56" name="Rectangle 55">
              <a:extLst>
                <a:ext uri="{FF2B5EF4-FFF2-40B4-BE49-F238E27FC236}">
                  <a16:creationId xmlns:a16="http://schemas.microsoft.com/office/drawing/2014/main"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8" name="Rectangle 57">
              <a:extLst>
                <a:ext uri="{FF2B5EF4-FFF2-40B4-BE49-F238E27FC236}">
                  <a16:creationId xmlns:a16="http://schemas.microsoft.com/office/drawing/2014/main"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9" name="Rectangle 58">
              <a:extLst>
                <a:ext uri="{FF2B5EF4-FFF2-40B4-BE49-F238E27FC236}">
                  <a16:creationId xmlns:a16="http://schemas.microsoft.com/office/drawing/2014/main"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0" name="Rectangle 59">
              <a:extLst>
                <a:ext uri="{FF2B5EF4-FFF2-40B4-BE49-F238E27FC236}">
                  <a16:creationId xmlns:a16="http://schemas.microsoft.com/office/drawing/2014/main"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1" name="Rectangle 60">
              <a:extLst>
                <a:ext uri="{FF2B5EF4-FFF2-40B4-BE49-F238E27FC236}">
                  <a16:creationId xmlns:a16="http://schemas.microsoft.com/office/drawing/2014/main"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74" name="Rectangle 73">
              <a:extLst>
                <a:ext uri="{FF2B5EF4-FFF2-40B4-BE49-F238E27FC236}">
                  <a16:creationId xmlns:a16="http://schemas.microsoft.com/office/drawing/2014/main"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6" name="Rectangle 75">
              <a:extLst>
                <a:ext uri="{FF2B5EF4-FFF2-40B4-BE49-F238E27FC236}">
                  <a16:creationId xmlns:a16="http://schemas.microsoft.com/office/drawing/2014/main"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8" name="Rectangle 77">
              <a:extLst>
                <a:ext uri="{FF2B5EF4-FFF2-40B4-BE49-F238E27FC236}">
                  <a16:creationId xmlns:a16="http://schemas.microsoft.com/office/drawing/2014/main"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9" name="Rectangle 78">
              <a:extLst>
                <a:ext uri="{FF2B5EF4-FFF2-40B4-BE49-F238E27FC236}">
                  <a16:creationId xmlns:a16="http://schemas.microsoft.com/office/drawing/2014/main"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2" name="Rectangle 81">
              <a:extLst>
                <a:ext uri="{FF2B5EF4-FFF2-40B4-BE49-F238E27FC236}">
                  <a16:creationId xmlns:a16="http://schemas.microsoft.com/office/drawing/2014/main"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3" name="Rectangle 82">
              <a:extLst>
                <a:ext uri="{FF2B5EF4-FFF2-40B4-BE49-F238E27FC236}">
                  <a16:creationId xmlns:a16="http://schemas.microsoft.com/office/drawing/2014/main"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4" name="Rectangle 83">
              <a:extLst>
                <a:ext uri="{FF2B5EF4-FFF2-40B4-BE49-F238E27FC236}">
                  <a16:creationId xmlns:a16="http://schemas.microsoft.com/office/drawing/2014/main"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5" name="Rectangle 84">
              <a:extLst>
                <a:ext uri="{FF2B5EF4-FFF2-40B4-BE49-F238E27FC236}">
                  <a16:creationId xmlns:a16="http://schemas.microsoft.com/office/drawing/2014/main"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6" name="Rectangle 85">
              <a:extLst>
                <a:ext uri="{FF2B5EF4-FFF2-40B4-BE49-F238E27FC236}">
                  <a16:creationId xmlns:a16="http://schemas.microsoft.com/office/drawing/2014/main"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7" name="Rectangle 86">
              <a:extLst>
                <a:ext uri="{FF2B5EF4-FFF2-40B4-BE49-F238E27FC236}">
                  <a16:creationId xmlns:a16="http://schemas.microsoft.com/office/drawing/2014/main"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8" name="Rectangle 87">
              <a:extLst>
                <a:ext uri="{FF2B5EF4-FFF2-40B4-BE49-F238E27FC236}">
                  <a16:creationId xmlns:a16="http://schemas.microsoft.com/office/drawing/2014/main"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9" name="Rectangle 88">
              <a:extLst>
                <a:ext uri="{FF2B5EF4-FFF2-40B4-BE49-F238E27FC236}">
                  <a16:creationId xmlns:a16="http://schemas.microsoft.com/office/drawing/2014/main"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0" name="Rectangle 89">
              <a:extLst>
                <a:ext uri="{FF2B5EF4-FFF2-40B4-BE49-F238E27FC236}">
                  <a16:creationId xmlns:a16="http://schemas.microsoft.com/office/drawing/2014/main"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1" name="Rectangle 90">
              <a:extLst>
                <a:ext uri="{FF2B5EF4-FFF2-40B4-BE49-F238E27FC236}">
                  <a16:creationId xmlns:a16="http://schemas.microsoft.com/office/drawing/2014/main"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2" name="Rectangle 91">
              <a:extLst>
                <a:ext uri="{FF2B5EF4-FFF2-40B4-BE49-F238E27FC236}">
                  <a16:creationId xmlns:a16="http://schemas.microsoft.com/office/drawing/2014/main"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3" name="Rectangle 92">
              <a:extLst>
                <a:ext uri="{FF2B5EF4-FFF2-40B4-BE49-F238E27FC236}">
                  <a16:creationId xmlns:a16="http://schemas.microsoft.com/office/drawing/2014/main"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4" name="Rectangle 93">
              <a:extLst>
                <a:ext uri="{FF2B5EF4-FFF2-40B4-BE49-F238E27FC236}">
                  <a16:creationId xmlns:a16="http://schemas.microsoft.com/office/drawing/2014/main"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5" name="Rectangle 94">
              <a:extLst>
                <a:ext uri="{FF2B5EF4-FFF2-40B4-BE49-F238E27FC236}">
                  <a16:creationId xmlns:a16="http://schemas.microsoft.com/office/drawing/2014/main"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6" name="Rectangle 95">
              <a:extLst>
                <a:ext uri="{FF2B5EF4-FFF2-40B4-BE49-F238E27FC236}">
                  <a16:creationId xmlns:a16="http://schemas.microsoft.com/office/drawing/2014/main"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7" name="Rectangle 96">
              <a:extLst>
                <a:ext uri="{FF2B5EF4-FFF2-40B4-BE49-F238E27FC236}">
                  <a16:creationId xmlns:a16="http://schemas.microsoft.com/office/drawing/2014/main"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8" name="Rectangle 97">
              <a:extLst>
                <a:ext uri="{FF2B5EF4-FFF2-40B4-BE49-F238E27FC236}">
                  <a16:creationId xmlns:a16="http://schemas.microsoft.com/office/drawing/2014/main"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9" name="Rectangle 98">
              <a:extLst>
                <a:ext uri="{FF2B5EF4-FFF2-40B4-BE49-F238E27FC236}">
                  <a16:creationId xmlns:a16="http://schemas.microsoft.com/office/drawing/2014/main"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0" name="Rectangle 99">
              <a:extLst>
                <a:ext uri="{FF2B5EF4-FFF2-40B4-BE49-F238E27FC236}">
                  <a16:creationId xmlns:a16="http://schemas.microsoft.com/office/drawing/2014/main"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1" name="Rectangle 100">
              <a:extLst>
                <a:ext uri="{FF2B5EF4-FFF2-40B4-BE49-F238E27FC236}">
                  <a16:creationId xmlns:a16="http://schemas.microsoft.com/office/drawing/2014/main"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8" r:id="rId4"/>
    <p:sldLayoutId id="2147484239"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 id="2147484298" r:id="rId15"/>
    <p:sldLayoutId id="2147484299" r:id="rId16"/>
    <p:sldLayoutId id="2147484300" r:id="rId17"/>
    <p:sldLayoutId id="2147484301" r:id="rId18"/>
    <p:sldLayoutId id="2147484302" r:id="rId19"/>
    <p:sldLayoutId id="2147484303" r:id="rId20"/>
    <p:sldLayoutId id="2147484304" r:id="rId21"/>
    <p:sldLayoutId id="2147484305" r:id="rId22"/>
    <p:sldLayoutId id="2147484257" r:id="rId23"/>
    <p:sldLayoutId id="2147484261" r:id="rId24"/>
    <p:sldLayoutId id="2147484258" r:id="rId25"/>
    <p:sldLayoutId id="2147484259" r:id="rId26"/>
    <p:sldLayoutId id="2147484260" r:id="rId27"/>
    <p:sldLayoutId id="2147484262" r:id="rId28"/>
    <p:sldLayoutId id="2147484263" r:id="rId29"/>
    <p:sldLayoutId id="2147484264" r:id="rId3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linkedin.com/groups/101364/" TargetMode="External"/><Relationship Id="rId7" Type="http://schemas.openxmlformats.org/officeDocument/2006/relationships/hyperlink" Target="https://www.linkedin.com/groups/1895501/" TargetMode="External"/><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hyperlink" Target="https://www.linkedin.com/groups/2103800/" TargetMode="External"/><Relationship Id="rId5" Type="http://schemas.openxmlformats.org/officeDocument/2006/relationships/hyperlink" Target="https://www.linkedin.com/groups/87134/" TargetMode="External"/><Relationship Id="rId4" Type="http://schemas.openxmlformats.org/officeDocument/2006/relationships/hyperlink" Target="https://www.linkedin.com/groups/1212102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hyperlink" Target="https://www.webfx.com/blog/ppc/pinning-headlines-google-ads/" TargetMode="External"/><Relationship Id="rId2" Type="http://schemas.openxmlformats.org/officeDocument/2006/relationships/hyperlink" Target="https://support.google.com/google-ads/answer/7684791?sjid=8609405197619846970-AP" TargetMode="Externa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hyperlink" Target="https://app.smartsheet.com/b/form/2d7601d89bf543c2b56545072349f957?elqTrackId=8d2cf6eea8e648ddb39140a68aec9e20&amp;elqaid=1251&amp;elqat=2" TargetMode="External"/><Relationship Id="rId2" Type="http://schemas.openxmlformats.org/officeDocument/2006/relationships/hyperlink" Target="mailto:marketing.automation@iqvia.com?subject=I%20have%20a%20question%20for%20the%20MA%20Open%20Office%20Hours" TargetMode="Externa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F8D506-B3D3-49B3-85B0-129BCC513315}"/>
              </a:ext>
            </a:extLst>
          </p:cNvPr>
          <p:cNvSpPr>
            <a:spLocks noGrp="1"/>
          </p:cNvSpPr>
          <p:nvPr>
            <p:ph type="body" sz="quarter" idx="11"/>
          </p:nvPr>
        </p:nvSpPr>
        <p:spPr/>
        <p:txBody>
          <a:bodyPr/>
          <a:lstStyle/>
          <a:p>
            <a:r>
              <a:rPr lang="en-US"/>
              <a:t>Paid Campaign Management</a:t>
            </a:r>
          </a:p>
        </p:txBody>
      </p:sp>
      <p:sp>
        <p:nvSpPr>
          <p:cNvPr id="2" name="Title 1">
            <a:extLst>
              <a:ext uri="{FF2B5EF4-FFF2-40B4-BE49-F238E27FC236}">
                <a16:creationId xmlns:a16="http://schemas.microsoft.com/office/drawing/2014/main" id="{8AB6AFAF-2B5B-4A50-9008-998B2C9A03C2}"/>
              </a:ext>
            </a:extLst>
          </p:cNvPr>
          <p:cNvSpPr>
            <a:spLocks noGrp="1"/>
          </p:cNvSpPr>
          <p:nvPr>
            <p:ph type="ctrTitle"/>
          </p:nvPr>
        </p:nvSpPr>
        <p:spPr/>
        <p:txBody>
          <a:bodyPr/>
          <a:lstStyle/>
          <a:p>
            <a:r>
              <a:rPr lang="en-US"/>
              <a:t>Marketing Operations</a:t>
            </a:r>
          </a:p>
        </p:txBody>
      </p:sp>
      <p:sp>
        <p:nvSpPr>
          <p:cNvPr id="3" name="Subtitle 2">
            <a:extLst>
              <a:ext uri="{FF2B5EF4-FFF2-40B4-BE49-F238E27FC236}">
                <a16:creationId xmlns:a16="http://schemas.microsoft.com/office/drawing/2014/main" id="{85538C3B-D3EA-DBAE-6C90-4EF27E84AD69}"/>
              </a:ext>
            </a:extLst>
          </p:cNvPr>
          <p:cNvSpPr>
            <a:spLocks noGrp="1"/>
          </p:cNvSpPr>
          <p:nvPr>
            <p:ph type="subTitle" idx="1"/>
          </p:nvPr>
        </p:nvSpPr>
        <p:spPr/>
        <p:txBody>
          <a:bodyPr/>
          <a:lstStyle/>
          <a:p>
            <a:r>
              <a:rPr lang="en-GB" dirty="0"/>
              <a:t>Sandeep Kamboj &amp; Shivasagar Biradar</a:t>
            </a:r>
          </a:p>
          <a:p>
            <a:r>
              <a:rPr lang="en-GB" dirty="0"/>
              <a:t>3</a:t>
            </a:r>
            <a:r>
              <a:rPr lang="en-GB" baseline="30000" dirty="0"/>
              <a:t>rd</a:t>
            </a:r>
            <a:r>
              <a:rPr lang="en-GB" dirty="0"/>
              <a:t> July 2024</a:t>
            </a:r>
          </a:p>
        </p:txBody>
      </p:sp>
    </p:spTree>
    <p:extLst>
      <p:ext uri="{BB962C8B-B14F-4D97-AF65-F5344CB8AC3E}">
        <p14:creationId xmlns:p14="http://schemas.microsoft.com/office/powerpoint/2010/main" val="1353167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126533eadad_0_3"/>
          <p:cNvSpPr txBox="1">
            <a:spLocks noGrp="1"/>
          </p:cNvSpPr>
          <p:nvPr>
            <p:ph type="title"/>
          </p:nvPr>
        </p:nvSpPr>
        <p:spPr>
          <a:xfrm>
            <a:off x="384694" y="294468"/>
            <a:ext cx="11338500" cy="76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200"/>
              <a:buFont typeface="Arial"/>
              <a:buNone/>
            </a:pPr>
            <a:r>
              <a:rPr lang="en-US"/>
              <a:t>Audience targeting: LinkedIn</a:t>
            </a:r>
            <a:endParaRPr/>
          </a:p>
        </p:txBody>
      </p:sp>
      <p:sp>
        <p:nvSpPr>
          <p:cNvPr id="717" name="Google Shape;717;g126533eadad_0_3"/>
          <p:cNvSpPr txBox="1">
            <a:spLocks noGrp="1"/>
          </p:cNvSpPr>
          <p:nvPr>
            <p:ph type="body" idx="1"/>
          </p:nvPr>
        </p:nvSpPr>
        <p:spPr>
          <a:xfrm>
            <a:off x="384694" y="1081826"/>
            <a:ext cx="11338500" cy="40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500"/>
              <a:buFont typeface="Arial"/>
              <a:buNone/>
            </a:pPr>
            <a:r>
              <a:rPr lang="en-US" sz="1500"/>
              <a:t>LinkedIn has many targeting options but professional, groups and retargeting is recommended for IQVIA. </a:t>
            </a:r>
            <a:endParaRPr sz="1500" i="0">
              <a:solidFill>
                <a:schemeClr val="dk1"/>
              </a:solidFill>
            </a:endParaRPr>
          </a:p>
          <a:p>
            <a:pPr marL="0" lvl="0" indent="0" algn="l" rtl="0">
              <a:lnSpc>
                <a:spcPct val="100000"/>
              </a:lnSpc>
              <a:spcBef>
                <a:spcPts val="0"/>
              </a:spcBef>
              <a:spcAft>
                <a:spcPts val="0"/>
              </a:spcAft>
              <a:buSzPts val="1600"/>
              <a:buNone/>
            </a:pPr>
            <a:endParaRPr sz="1500" b="1" i="0">
              <a:solidFill>
                <a:schemeClr val="accent2"/>
              </a:solidFill>
            </a:endParaRPr>
          </a:p>
        </p:txBody>
      </p:sp>
      <p:graphicFrame>
        <p:nvGraphicFramePr>
          <p:cNvPr id="718" name="Google Shape;718;g126533eadad_0_3"/>
          <p:cNvGraphicFramePr/>
          <p:nvPr/>
        </p:nvGraphicFramePr>
        <p:xfrm>
          <a:off x="384913" y="1712725"/>
          <a:ext cx="11737179" cy="4520914"/>
        </p:xfrm>
        <a:graphic>
          <a:graphicData uri="http://schemas.openxmlformats.org/drawingml/2006/table">
            <a:tbl>
              <a:tblPr>
                <a:noFill/>
              </a:tblPr>
              <a:tblGrid>
                <a:gridCol w="1970638">
                  <a:extLst>
                    <a:ext uri="{9D8B030D-6E8A-4147-A177-3AD203B41FA5}">
                      <a16:colId xmlns:a16="http://schemas.microsoft.com/office/drawing/2014/main" val="20000"/>
                    </a:ext>
                  </a:extLst>
                </a:gridCol>
                <a:gridCol w="3004382">
                  <a:extLst>
                    <a:ext uri="{9D8B030D-6E8A-4147-A177-3AD203B41FA5}">
                      <a16:colId xmlns:a16="http://schemas.microsoft.com/office/drawing/2014/main" val="20001"/>
                    </a:ext>
                  </a:extLst>
                </a:gridCol>
                <a:gridCol w="3363572">
                  <a:extLst>
                    <a:ext uri="{9D8B030D-6E8A-4147-A177-3AD203B41FA5}">
                      <a16:colId xmlns:a16="http://schemas.microsoft.com/office/drawing/2014/main" val="20002"/>
                    </a:ext>
                  </a:extLst>
                </a:gridCol>
                <a:gridCol w="3398587">
                  <a:extLst>
                    <a:ext uri="{9D8B030D-6E8A-4147-A177-3AD203B41FA5}">
                      <a16:colId xmlns:a16="http://schemas.microsoft.com/office/drawing/2014/main" val="20003"/>
                    </a:ext>
                  </a:extLst>
                </a:gridCol>
              </a:tblGrid>
              <a:tr h="355184">
                <a:tc rowSpan="2">
                  <a:txBody>
                    <a:bodyPr/>
                    <a:lstStyle/>
                    <a:p>
                      <a:pPr marL="0" lvl="0" indent="0" algn="ctr" rtl="0">
                        <a:spcBef>
                          <a:spcPts val="0"/>
                        </a:spcBef>
                        <a:spcAft>
                          <a:spcPts val="0"/>
                        </a:spcAft>
                        <a:buNone/>
                      </a:pPr>
                      <a:r>
                        <a:rPr lang="en-US" sz="1300" b="1">
                          <a:solidFill>
                            <a:srgbClr val="FFFFFF"/>
                          </a:solidFill>
                        </a:rPr>
                        <a:t>Targeting Parameter</a:t>
                      </a:r>
                      <a:endParaRPr sz="1300" b="1">
                        <a:solidFill>
                          <a:srgbClr val="FFFFFF"/>
                        </a:solidFill>
                      </a:endParaRPr>
                    </a:p>
                  </a:txBody>
                  <a:tcPr marL="91425" marR="91425" marT="91425" marB="91425" anchor="ctr">
                    <a:lnB w="9525" cap="flat" cmpd="sng">
                      <a:solidFill>
                        <a:srgbClr val="FFFFFF"/>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US" sz="1300" b="1">
                          <a:solidFill>
                            <a:srgbClr val="FFFFFF"/>
                          </a:solidFill>
                        </a:rPr>
                        <a:t>Audiences Attributes</a:t>
                      </a:r>
                      <a:endParaRPr sz="1300" b="1">
                        <a:solidFill>
                          <a:srgbClr val="FFFFFF"/>
                        </a:solidFill>
                      </a:endParaRPr>
                    </a:p>
                  </a:txBody>
                  <a:tcPr marL="91425" marR="91425" marT="91425" marB="91425" anchor="ctr">
                    <a:solidFill>
                      <a:schemeClr val="accent2"/>
                    </a:solidFill>
                  </a:tcPr>
                </a:tc>
                <a:tc gridSpan="2">
                  <a:txBody>
                    <a:bodyPr/>
                    <a:lstStyle/>
                    <a:p>
                      <a:pPr marL="0" lvl="0" indent="0" algn="ctr" rtl="0">
                        <a:spcBef>
                          <a:spcPts val="0"/>
                        </a:spcBef>
                        <a:spcAft>
                          <a:spcPts val="0"/>
                        </a:spcAft>
                        <a:buNone/>
                      </a:pPr>
                      <a:r>
                        <a:rPr lang="en-US" sz="1300" b="1">
                          <a:solidFill>
                            <a:srgbClr val="FFFFFF"/>
                          </a:solidFill>
                        </a:rPr>
                        <a:t>Audience</a:t>
                      </a:r>
                      <a:endParaRPr sz="1300" b="1">
                        <a:solidFill>
                          <a:srgbClr val="FFFFFF"/>
                        </a:solidFill>
                      </a:endParaRPr>
                    </a:p>
                  </a:txBody>
                  <a:tcPr marL="91425" marR="91425" marT="91425" marB="91425" anchor="ctr">
                    <a:solidFill>
                      <a:schemeClr val="accent2"/>
                    </a:solidFill>
                  </a:tcPr>
                </a:tc>
                <a:tc hMerge="1">
                  <a:txBody>
                    <a:bodyPr/>
                    <a:lstStyle/>
                    <a:p>
                      <a:pPr marL="0" lvl="0" indent="0" algn="ctr" rtl="0">
                        <a:spcBef>
                          <a:spcPts val="0"/>
                        </a:spcBef>
                        <a:spcAft>
                          <a:spcPts val="0"/>
                        </a:spcAft>
                        <a:buNone/>
                      </a:pPr>
                      <a:endParaRPr sz="1300" b="1">
                        <a:solidFill>
                          <a:srgbClr val="FFFFFF"/>
                        </a:solidFill>
                      </a:endParaRPr>
                    </a:p>
                  </a:txBody>
                  <a:tcPr marL="91425" marR="91425" marT="91425" marB="91425" anchor="ctr">
                    <a:solidFill>
                      <a:schemeClr val="accent2"/>
                    </a:solidFill>
                  </a:tcPr>
                </a:tc>
                <a:extLst>
                  <a:ext uri="{0D108BD9-81ED-4DB2-BD59-A6C34878D82A}">
                    <a16:rowId xmlns:a16="http://schemas.microsoft.com/office/drawing/2014/main" val="10000"/>
                  </a:ext>
                </a:extLst>
              </a:tr>
              <a:tr h="539894">
                <a:tc vMerge="1">
                  <a:txBody>
                    <a:bodyPr/>
                    <a:lstStyle/>
                    <a:p>
                      <a:pPr marL="0" lvl="0" indent="0" algn="ctr" rtl="0">
                        <a:spcBef>
                          <a:spcPts val="0"/>
                        </a:spcBef>
                        <a:spcAft>
                          <a:spcPts val="0"/>
                        </a:spcAft>
                        <a:buNone/>
                      </a:pPr>
                      <a:endParaRPr sz="1300" b="1">
                        <a:solidFill>
                          <a:srgbClr val="FFFFFF"/>
                        </a:solidFill>
                      </a:endParaRPr>
                    </a:p>
                  </a:txBody>
                  <a:tcPr marL="91425" marR="91425" marT="91425" marB="91425" anchor="ct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a:solidFill>
                            <a:srgbClr val="FFFFFF"/>
                          </a:solidFill>
                        </a:rPr>
                        <a:t>Professional Demographics</a:t>
                      </a:r>
                    </a:p>
                  </a:txBody>
                  <a:tcPr marL="91425" marR="91425" marT="91425" marB="91425"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a:solidFill>
                            <a:srgbClr val="FFFFFF"/>
                          </a:solidFill>
                        </a:rPr>
                        <a:t>Retargeting &amp; Matched Audiences </a:t>
                      </a:r>
                    </a:p>
                  </a:txBody>
                  <a:tcPr marL="91425" marR="91425" marT="91425" marB="91425"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a:solidFill>
                            <a:srgbClr val="FFFFFF"/>
                          </a:solidFill>
                        </a:rPr>
                        <a:t>Member Groups &amp; Interests</a:t>
                      </a:r>
                    </a:p>
                  </a:txBody>
                  <a:tcPr marL="91425" marR="91425" marT="91425" marB="91425" anchor="ctr">
                    <a:solidFill>
                      <a:schemeClr val="accent2"/>
                    </a:solidFill>
                  </a:tcPr>
                </a:tc>
                <a:extLst>
                  <a:ext uri="{0D108BD9-81ED-4DB2-BD59-A6C34878D82A}">
                    <a16:rowId xmlns:a16="http://schemas.microsoft.com/office/drawing/2014/main" val="2326081074"/>
                  </a:ext>
                </a:extLst>
              </a:tr>
              <a:tr h="2557498">
                <a:tc>
                  <a:txBody>
                    <a:bodyPr/>
                    <a:lstStyle/>
                    <a:p>
                      <a:pPr marL="0" lvl="0" indent="0" algn="ctr" rtl="0">
                        <a:spcBef>
                          <a:spcPts val="0"/>
                        </a:spcBef>
                        <a:spcAft>
                          <a:spcPts val="0"/>
                        </a:spcAft>
                        <a:buNone/>
                      </a:pPr>
                      <a:r>
                        <a:rPr lang="en-US" b="1"/>
                        <a:t>Example</a:t>
                      </a:r>
                      <a:endParaRPr b="1"/>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FD4E1"/>
                    </a:solidFill>
                  </a:tcPr>
                </a:tc>
                <a:tc>
                  <a:txBody>
                    <a:bodyPr/>
                    <a:lstStyle/>
                    <a:p>
                      <a:pPr marL="0" lvl="0" indent="0" algn="l" rtl="0">
                        <a:spcBef>
                          <a:spcPts val="0"/>
                        </a:spcBef>
                        <a:spcAft>
                          <a:spcPts val="0"/>
                        </a:spcAft>
                        <a:buNone/>
                      </a:pPr>
                      <a:r>
                        <a:rPr lang="en-US" sz="1100" b="1"/>
                        <a:t>Company</a:t>
                      </a:r>
                    </a:p>
                    <a:p>
                      <a:pPr marL="457200" lvl="0" indent="-298450" algn="l" rtl="0">
                        <a:spcBef>
                          <a:spcPts val="0"/>
                        </a:spcBef>
                        <a:spcAft>
                          <a:spcPts val="0"/>
                        </a:spcAft>
                        <a:buSzPts val="1100"/>
                        <a:buChar char="●"/>
                      </a:pPr>
                      <a:r>
                        <a:rPr lang="en-US" sz="1100"/>
                        <a:t>Company Category</a:t>
                      </a:r>
                    </a:p>
                    <a:p>
                      <a:pPr marL="457200" lvl="0" indent="-298450" algn="l" rtl="0">
                        <a:spcBef>
                          <a:spcPts val="0"/>
                        </a:spcBef>
                        <a:spcAft>
                          <a:spcPts val="0"/>
                        </a:spcAft>
                        <a:buSzPts val="1100"/>
                        <a:buChar char="●"/>
                      </a:pPr>
                      <a:r>
                        <a:rPr lang="en-US" sz="1100"/>
                        <a:t>Company Industry</a:t>
                      </a:r>
                    </a:p>
                    <a:p>
                      <a:pPr marL="457200" lvl="0" indent="-298450" algn="l" rtl="0">
                        <a:spcBef>
                          <a:spcPts val="0"/>
                        </a:spcBef>
                        <a:spcAft>
                          <a:spcPts val="0"/>
                        </a:spcAft>
                        <a:buSzPts val="1100"/>
                        <a:buChar char="●"/>
                      </a:pPr>
                      <a:r>
                        <a:rPr lang="en-US" sz="1100"/>
                        <a:t>Company Name</a:t>
                      </a:r>
                    </a:p>
                    <a:p>
                      <a:pPr marL="0" lvl="0" indent="0" algn="l" rtl="0">
                        <a:spcBef>
                          <a:spcPts val="0"/>
                        </a:spcBef>
                        <a:spcAft>
                          <a:spcPts val="0"/>
                        </a:spcAft>
                        <a:buNone/>
                      </a:pPr>
                      <a:endParaRPr lang="en-US" sz="1100"/>
                    </a:p>
                    <a:p>
                      <a:pPr marL="0" lvl="0" indent="0" algn="l" rtl="0">
                        <a:spcBef>
                          <a:spcPts val="0"/>
                        </a:spcBef>
                        <a:spcAft>
                          <a:spcPts val="0"/>
                        </a:spcAft>
                        <a:buNone/>
                      </a:pPr>
                      <a:r>
                        <a:rPr lang="en-US" sz="1100" b="1"/>
                        <a:t>Education</a:t>
                      </a:r>
                    </a:p>
                    <a:p>
                      <a:pPr marL="457200" lvl="0" indent="-298450" algn="l" rtl="0">
                        <a:spcBef>
                          <a:spcPts val="0"/>
                        </a:spcBef>
                        <a:spcAft>
                          <a:spcPts val="0"/>
                        </a:spcAft>
                        <a:buSzPts val="1100"/>
                        <a:buChar char="●"/>
                      </a:pPr>
                      <a:r>
                        <a:rPr lang="en-US" sz="1100"/>
                        <a:t>Degree </a:t>
                      </a:r>
                    </a:p>
                    <a:p>
                      <a:pPr marL="457200" lvl="0" indent="-298450" algn="l" rtl="0">
                        <a:spcBef>
                          <a:spcPts val="0"/>
                        </a:spcBef>
                        <a:spcAft>
                          <a:spcPts val="0"/>
                        </a:spcAft>
                        <a:buSzPts val="1100"/>
                        <a:buChar char="●"/>
                      </a:pPr>
                      <a:r>
                        <a:rPr lang="en-US" sz="1100"/>
                        <a:t>Field of Study</a:t>
                      </a:r>
                    </a:p>
                    <a:p>
                      <a:pPr marL="0" lvl="0" indent="0" algn="l" rtl="0">
                        <a:spcBef>
                          <a:spcPts val="0"/>
                        </a:spcBef>
                        <a:spcAft>
                          <a:spcPts val="0"/>
                        </a:spcAft>
                        <a:buNone/>
                      </a:pPr>
                      <a:endParaRPr lang="en-US" sz="1100"/>
                    </a:p>
                    <a:p>
                      <a:pPr marL="0" lvl="0" indent="0" algn="l" rtl="0">
                        <a:spcBef>
                          <a:spcPts val="0"/>
                        </a:spcBef>
                        <a:spcAft>
                          <a:spcPts val="0"/>
                        </a:spcAft>
                        <a:buNone/>
                      </a:pPr>
                      <a:r>
                        <a:rPr lang="en-US" sz="1100" b="1"/>
                        <a:t>Job Experience</a:t>
                      </a:r>
                    </a:p>
                    <a:p>
                      <a:pPr marL="457200" lvl="0" indent="-298450" algn="l" rtl="0">
                        <a:spcBef>
                          <a:spcPts val="0"/>
                        </a:spcBef>
                        <a:spcAft>
                          <a:spcPts val="0"/>
                        </a:spcAft>
                        <a:buSzPts val="1100"/>
                        <a:buChar char="●"/>
                      </a:pPr>
                      <a:r>
                        <a:rPr lang="en-US" sz="1100"/>
                        <a:t>Job Function </a:t>
                      </a:r>
                    </a:p>
                    <a:p>
                      <a:pPr marL="457200" lvl="0" indent="-298450" algn="l" rtl="0">
                        <a:spcBef>
                          <a:spcPts val="0"/>
                        </a:spcBef>
                        <a:spcAft>
                          <a:spcPts val="0"/>
                        </a:spcAft>
                        <a:buSzPts val="1100"/>
                        <a:buChar char="●"/>
                      </a:pPr>
                      <a:r>
                        <a:rPr lang="en-US" sz="1100"/>
                        <a:t>Job Seniority</a:t>
                      </a:r>
                    </a:p>
                    <a:p>
                      <a:pPr marL="457200" lvl="0" indent="-298450" algn="l" rtl="0">
                        <a:spcBef>
                          <a:spcPts val="0"/>
                        </a:spcBef>
                        <a:spcAft>
                          <a:spcPts val="0"/>
                        </a:spcAft>
                        <a:buSzPts val="1100"/>
                        <a:buChar char="●"/>
                      </a:pPr>
                      <a:r>
                        <a:rPr lang="en-US" sz="1100"/>
                        <a:t>Job Title</a:t>
                      </a:r>
                    </a:p>
                  </a:txBody>
                  <a:tcPr marL="91425" marR="91425" marT="91425" marB="91425">
                    <a:lnL w="9525" cap="flat" cmpd="sng">
                      <a:solidFill>
                        <a:srgbClr val="FFFFFF"/>
                      </a:solidFill>
                      <a:prstDash val="solid"/>
                      <a:round/>
                      <a:headEnd type="none" w="sm" len="sm"/>
                      <a:tailEnd type="none" w="sm" len="sm"/>
                    </a:lnL>
                  </a:tcPr>
                </a:tc>
                <a:tc>
                  <a:txBody>
                    <a:bodyPr/>
                    <a:lstStyle/>
                    <a:p>
                      <a:pPr marL="117475" lvl="0" indent="-41275" algn="l" rtl="0">
                        <a:spcBef>
                          <a:spcPts val="0"/>
                        </a:spcBef>
                        <a:spcAft>
                          <a:spcPts val="0"/>
                        </a:spcAft>
                        <a:buNone/>
                      </a:pPr>
                      <a:r>
                        <a:rPr lang="en-US" sz="1100" b="1">
                          <a:solidFill>
                            <a:schemeClr val="dk1"/>
                          </a:solidFill>
                        </a:rPr>
                        <a:t>Matched audiences </a:t>
                      </a:r>
                    </a:p>
                    <a:p>
                      <a:pPr marL="117475" lvl="0" indent="-41275" algn="l" rtl="0">
                        <a:spcBef>
                          <a:spcPts val="0"/>
                        </a:spcBef>
                        <a:spcAft>
                          <a:spcPts val="0"/>
                        </a:spcAft>
                        <a:buNone/>
                      </a:pPr>
                      <a:endParaRPr lang="en-US" sz="1100" b="1">
                        <a:solidFill>
                          <a:schemeClr val="dk1"/>
                        </a:solidFill>
                      </a:endParaRPr>
                    </a:p>
                    <a:p>
                      <a:pPr marL="457200" lvl="0" indent="-304800" algn="l" rtl="0">
                        <a:spcBef>
                          <a:spcPts val="0"/>
                        </a:spcBef>
                        <a:spcAft>
                          <a:spcPts val="0"/>
                        </a:spcAft>
                        <a:buClr>
                          <a:schemeClr val="dk1"/>
                        </a:buClr>
                        <a:buSzPts val="1200"/>
                        <a:buChar char="●"/>
                      </a:pPr>
                      <a:r>
                        <a:rPr lang="en-US" sz="1100">
                          <a:solidFill>
                            <a:schemeClr val="dk1"/>
                          </a:solidFill>
                        </a:rPr>
                        <a:t>Uploading a company or contact list</a:t>
                      </a:r>
                    </a:p>
                    <a:p>
                      <a:pPr marL="457200" lvl="0" indent="-304800" algn="l" rtl="0">
                        <a:spcBef>
                          <a:spcPts val="0"/>
                        </a:spcBef>
                        <a:spcAft>
                          <a:spcPts val="0"/>
                        </a:spcAft>
                        <a:buClr>
                          <a:schemeClr val="dk1"/>
                        </a:buClr>
                        <a:buSzPts val="1200"/>
                        <a:buChar char="●"/>
                      </a:pPr>
                      <a:r>
                        <a:rPr lang="en-US" sz="1100">
                          <a:solidFill>
                            <a:schemeClr val="dk1"/>
                          </a:solidFill>
                        </a:rPr>
                        <a:t>Predictive Audience</a:t>
                      </a:r>
                    </a:p>
                    <a:p>
                      <a:pPr marL="0" lvl="0" indent="0" algn="l" rtl="0">
                        <a:spcBef>
                          <a:spcPts val="0"/>
                        </a:spcBef>
                        <a:spcAft>
                          <a:spcPts val="0"/>
                        </a:spcAft>
                        <a:buNone/>
                      </a:pPr>
                      <a:endParaRPr lang="en-US" sz="1100">
                        <a:solidFill>
                          <a:schemeClr val="dk1"/>
                        </a:solidFill>
                      </a:endParaRPr>
                    </a:p>
                    <a:p>
                      <a:pPr marL="117475" lvl="0" indent="-41275" algn="l" rtl="0">
                        <a:spcBef>
                          <a:spcPts val="0"/>
                        </a:spcBef>
                        <a:spcAft>
                          <a:spcPts val="0"/>
                        </a:spcAft>
                        <a:buNone/>
                      </a:pPr>
                      <a:r>
                        <a:rPr lang="en-US" sz="1100" b="1">
                          <a:solidFill>
                            <a:schemeClr val="dk1"/>
                          </a:solidFill>
                        </a:rPr>
                        <a:t>Retargeting people who</a:t>
                      </a:r>
                    </a:p>
                    <a:p>
                      <a:pPr marL="117475" lvl="0" indent="-41275" algn="l" rtl="0">
                        <a:spcBef>
                          <a:spcPts val="0"/>
                        </a:spcBef>
                        <a:spcAft>
                          <a:spcPts val="0"/>
                        </a:spcAft>
                        <a:buNone/>
                      </a:pPr>
                      <a:endParaRPr lang="en-US" sz="1100" b="1">
                        <a:solidFill>
                          <a:schemeClr val="dk1"/>
                        </a:solidFill>
                      </a:endParaRPr>
                    </a:p>
                    <a:p>
                      <a:pPr marL="457200" lvl="0" indent="-304800" algn="l" rtl="0">
                        <a:spcBef>
                          <a:spcPts val="0"/>
                        </a:spcBef>
                        <a:spcAft>
                          <a:spcPts val="0"/>
                        </a:spcAft>
                        <a:buClr>
                          <a:schemeClr val="dk1"/>
                        </a:buClr>
                        <a:buSzPts val="1200"/>
                        <a:buChar char="●"/>
                      </a:pPr>
                      <a:r>
                        <a:rPr lang="en-US" sz="1100">
                          <a:solidFill>
                            <a:schemeClr val="dk1"/>
                          </a:solidFill>
                        </a:rPr>
                        <a:t>Visited a page on your website</a:t>
                      </a:r>
                    </a:p>
                    <a:p>
                      <a:pPr marL="457200" lvl="0" indent="-304800" algn="l" rtl="0">
                        <a:spcBef>
                          <a:spcPts val="0"/>
                        </a:spcBef>
                        <a:spcAft>
                          <a:spcPts val="0"/>
                        </a:spcAft>
                        <a:buClr>
                          <a:schemeClr val="dk1"/>
                        </a:buClr>
                        <a:buSzPts val="1200"/>
                        <a:buChar char="●"/>
                      </a:pPr>
                      <a:r>
                        <a:rPr lang="en-US" sz="1100">
                          <a:solidFill>
                            <a:schemeClr val="dk1"/>
                          </a:solidFill>
                        </a:rPr>
                        <a:t>Engaged with your single image ad</a:t>
                      </a:r>
                    </a:p>
                    <a:p>
                      <a:pPr marL="457200" lvl="0" indent="-304800" algn="l" rtl="0">
                        <a:spcBef>
                          <a:spcPts val="0"/>
                        </a:spcBef>
                        <a:spcAft>
                          <a:spcPts val="0"/>
                        </a:spcAft>
                        <a:buClr>
                          <a:schemeClr val="dk1"/>
                        </a:buClr>
                        <a:buSzPts val="1200"/>
                        <a:buChar char="●"/>
                      </a:pPr>
                      <a:r>
                        <a:rPr lang="en-US" sz="1100">
                          <a:solidFill>
                            <a:schemeClr val="dk1"/>
                          </a:solidFill>
                        </a:rPr>
                        <a:t>Viewed your video ad by duration </a:t>
                      </a:r>
                    </a:p>
                    <a:p>
                      <a:pPr marL="457200" lvl="0" indent="-304800" algn="l" rtl="0">
                        <a:spcBef>
                          <a:spcPts val="0"/>
                        </a:spcBef>
                        <a:spcAft>
                          <a:spcPts val="0"/>
                        </a:spcAft>
                        <a:buClr>
                          <a:schemeClr val="dk1"/>
                        </a:buClr>
                        <a:buSzPts val="1200"/>
                        <a:buChar char="●"/>
                      </a:pPr>
                      <a:r>
                        <a:rPr lang="en-US" sz="1100">
                          <a:solidFill>
                            <a:schemeClr val="dk1"/>
                          </a:solidFill>
                        </a:rPr>
                        <a:t>Opened or submitted your Lead Gen Form</a:t>
                      </a:r>
                    </a:p>
                    <a:p>
                      <a:pPr marL="457200" lvl="0" indent="-304800" algn="l" rtl="0">
                        <a:spcBef>
                          <a:spcPts val="0"/>
                        </a:spcBef>
                        <a:spcAft>
                          <a:spcPts val="0"/>
                        </a:spcAft>
                        <a:buClr>
                          <a:schemeClr val="dk1"/>
                        </a:buClr>
                        <a:buSzPts val="1200"/>
                        <a:buChar char="●"/>
                      </a:pPr>
                      <a:r>
                        <a:rPr lang="en-US" sz="1100">
                          <a:solidFill>
                            <a:schemeClr val="dk1"/>
                          </a:solidFill>
                        </a:rPr>
                        <a:t>Engaged with your company page</a:t>
                      </a:r>
                    </a:p>
                  </a:txBody>
                  <a:tcPr marL="91425" marR="91425" marT="91425" marB="91425"/>
                </a:tc>
                <a:tc>
                  <a:txBody>
                    <a:bodyPr/>
                    <a:lstStyle/>
                    <a:p>
                      <a:r>
                        <a:rPr lang="en-US" sz="1100" b="1">
                          <a:effectLst/>
                        </a:rPr>
                        <a:t>Group &amp; Interest targeting</a:t>
                      </a:r>
                      <a:endParaRPr lang="en-US" sz="1100">
                        <a:effectLst/>
                      </a:endParaRPr>
                    </a:p>
                    <a:p>
                      <a:r>
                        <a:rPr lang="en-US" sz="1100">
                          <a:effectLst/>
                        </a:rPr>
                        <a:t>The   following are examples of types of groups and interest targeting that can be used by IQVIA on LinkedIn</a:t>
                      </a:r>
                    </a:p>
                    <a:p>
                      <a:pPr marL="171450" indent="-171450">
                        <a:buFont typeface="Arial" panose="020B0604020202020204" pitchFamily="34" charset="0"/>
                        <a:buChar char="•"/>
                      </a:pPr>
                      <a:r>
                        <a:rPr lang="en-US" sz="1100" u="sng">
                          <a:effectLst/>
                          <a:hlinkClick r:id="rId3" tooltip="https://www.linkedin.com/groups/101364/"/>
                        </a:rPr>
                        <a:t>Pharmaceutical, Biotech,   Medical &amp; Healthcare Professionals</a:t>
                      </a:r>
                      <a:endParaRPr lang="en-US" sz="1100">
                        <a:effectLst/>
                      </a:endParaRPr>
                    </a:p>
                    <a:p>
                      <a:pPr marL="171450" indent="-171450">
                        <a:buFont typeface="Arial" panose="020B0604020202020204" pitchFamily="34" charset="0"/>
                        <a:buChar char="•"/>
                      </a:pPr>
                      <a:r>
                        <a:rPr lang="en-US" sz="1100" u="sng">
                          <a:effectLst/>
                          <a:hlinkClick r:id="rId4" tooltip="https://www.linkedin.com/groups/12121025/"/>
                        </a:rPr>
                        <a:t>Biotech Network -   Pharmaceutical, Biotechnology, Science, Medical, Healthcare - News, Jobs   &amp; Events</a:t>
                      </a:r>
                      <a:endParaRPr lang="en-US" sz="1100">
                        <a:effectLst/>
                      </a:endParaRPr>
                    </a:p>
                    <a:p>
                      <a:pPr marL="171450" indent="-171450">
                        <a:buFont typeface="Arial" panose="020B0604020202020204" pitchFamily="34" charset="0"/>
                        <a:buChar char="•"/>
                      </a:pPr>
                      <a:r>
                        <a:rPr lang="en-US" sz="1100" u="sng">
                          <a:effectLst/>
                          <a:hlinkClick r:id="rId5" tooltip="https://www.linkedin.com/groups/87134/"/>
                        </a:rPr>
                        <a:t>Biotech and Pharma   Professionals</a:t>
                      </a:r>
                      <a:endParaRPr lang="en-US" sz="1100">
                        <a:effectLst/>
                      </a:endParaRPr>
                    </a:p>
                    <a:p>
                      <a:pPr marL="171450" indent="-171450">
                        <a:buFont typeface="Arial" panose="020B0604020202020204" pitchFamily="34" charset="0"/>
                        <a:buChar char="•"/>
                      </a:pPr>
                      <a:r>
                        <a:rPr lang="en-US" sz="1100" u="sng">
                          <a:effectLst/>
                          <a:hlinkClick r:id="rId6" tooltip="https://www.linkedin.com/groups/2103800/"/>
                        </a:rPr>
                        <a:t>Pharmaceutical, Biotech,   Medical &amp; Healthcare Network: Business, Jobs, Events &amp; News</a:t>
                      </a:r>
                      <a:endParaRPr lang="en-US" sz="1100">
                        <a:effectLst/>
                      </a:endParaRPr>
                    </a:p>
                    <a:p>
                      <a:pPr marL="171450" indent="-171450">
                        <a:buFont typeface="Arial" panose="020B0604020202020204" pitchFamily="34" charset="0"/>
                        <a:buChar char="•"/>
                      </a:pPr>
                      <a:r>
                        <a:rPr lang="en-US" sz="1100" u="sng">
                          <a:effectLst/>
                          <a:hlinkClick r:id="rId7" tooltip="https://www.linkedin.com/groups/1895501/"/>
                        </a:rPr>
                        <a:t>RMDS - Research Methods in   Data Science</a:t>
                      </a:r>
                      <a:endParaRPr lang="en-US" sz="1100">
                        <a:effectLst/>
                      </a:endParaRPr>
                    </a:p>
                  </a:txBody>
                  <a:tcPr marL="91425" marR="91425" marT="91425" marB="91425"/>
                </a:tc>
                <a:extLst>
                  <a:ext uri="{0D108BD9-81ED-4DB2-BD59-A6C34878D82A}">
                    <a16:rowId xmlns:a16="http://schemas.microsoft.com/office/drawing/2014/main" val="10001"/>
                  </a:ext>
                </a:extLst>
              </a:tr>
              <a:tr h="1042552">
                <a:tc>
                  <a:txBody>
                    <a:bodyPr/>
                    <a:lstStyle/>
                    <a:p>
                      <a:pPr marL="0" lvl="0" indent="0" algn="ctr" rtl="0">
                        <a:spcBef>
                          <a:spcPts val="0"/>
                        </a:spcBef>
                        <a:spcAft>
                          <a:spcPts val="0"/>
                        </a:spcAft>
                        <a:buNone/>
                      </a:pPr>
                      <a:r>
                        <a:rPr lang="en-US" b="1"/>
                        <a:t>Rationale</a:t>
                      </a:r>
                      <a:endParaRPr b="1"/>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7FAAC3"/>
                    </a:solidFill>
                  </a:tcPr>
                </a:tc>
                <a:tc>
                  <a:txBody>
                    <a:bodyPr/>
                    <a:lstStyle/>
                    <a:p>
                      <a:pPr marL="0" lvl="0" indent="0" algn="l" rtl="0">
                        <a:spcBef>
                          <a:spcPts val="0"/>
                        </a:spcBef>
                        <a:spcAft>
                          <a:spcPts val="0"/>
                        </a:spcAft>
                        <a:buNone/>
                      </a:pPr>
                      <a:r>
                        <a:rPr lang="en-US" sz="1100"/>
                        <a:t>Professional targeting is a way to reach audiences with the most direct parameters and should be used as a foundation for all targeting</a:t>
                      </a:r>
                      <a:endParaRPr sz="1100"/>
                    </a:p>
                  </a:txBody>
                  <a:tcPr marL="91425" marR="91425" marT="91425" marB="91425">
                    <a:lnL w="9525" cap="flat" cmpd="sng">
                      <a:solidFill>
                        <a:srgbClr val="FFFFFF"/>
                      </a:solidFill>
                      <a:prstDash val="solid"/>
                      <a:round/>
                      <a:headEnd type="none" w="sm" len="sm"/>
                      <a:tailEnd type="none" w="sm" len="sm"/>
                    </a:lnL>
                  </a:tcPr>
                </a:tc>
                <a:tc>
                  <a:txBody>
                    <a:bodyPr/>
                    <a:lstStyle/>
                    <a:p>
                      <a:pPr marL="0" lvl="0" indent="0" algn="l" rtl="0">
                        <a:spcBef>
                          <a:spcPts val="0"/>
                        </a:spcBef>
                        <a:spcAft>
                          <a:spcPts val="0"/>
                        </a:spcAft>
                        <a:buNone/>
                      </a:pPr>
                      <a:r>
                        <a:rPr lang="en-US" sz="1100"/>
                        <a:t>While matched and third-party audiences should only be used based on legal recommendation, retargeting should always be used for consideration and conversion campaigns. </a:t>
                      </a:r>
                    </a:p>
                  </a:txBody>
                  <a:tcPr marL="91425" marR="91425" marT="91425" marB="91425"/>
                </a:tc>
                <a:tc>
                  <a:txBody>
                    <a:bodyPr/>
                    <a:lstStyle/>
                    <a:p>
                      <a:pPr marL="0" lvl="0" indent="0" algn="l" rtl="0">
                        <a:spcBef>
                          <a:spcPts val="0"/>
                        </a:spcBef>
                        <a:spcAft>
                          <a:spcPts val="0"/>
                        </a:spcAft>
                        <a:buNone/>
                      </a:pPr>
                      <a:r>
                        <a:rPr lang="en-US" sz="1100">
                          <a:effectLst/>
                        </a:rPr>
                        <a:t>Member groups and interest targeting should be used with professional targeting,   especially for awareness &amp; consideration. Teams should look for groups   that will be relevant to their audiences by searching in LinkedIn.</a:t>
                      </a:r>
                      <a:endParaRPr lang="en-US" sz="1100"/>
                    </a:p>
                  </a:txBody>
                  <a:tcPr marL="91425" marR="91425" marT="91425" marB="91425"/>
                </a:tc>
                <a:extLst>
                  <a:ext uri="{0D108BD9-81ED-4DB2-BD59-A6C34878D82A}">
                    <a16:rowId xmlns:a16="http://schemas.microsoft.com/office/drawing/2014/main" val="10002"/>
                  </a:ext>
                </a:extLst>
              </a:tr>
            </a:tbl>
          </a:graphicData>
        </a:graphic>
      </p:graphicFrame>
      <p:pic>
        <p:nvPicPr>
          <p:cNvPr id="719" name="Google Shape;719;g126533eadad_0_3"/>
          <p:cNvPicPr preferRelativeResize="0"/>
          <p:nvPr/>
        </p:nvPicPr>
        <p:blipFill rotWithShape="1">
          <a:blip r:embed="rId8">
            <a:alphaModFix/>
          </a:blip>
          <a:srcRect l="18458" t="8540" r="16728" b="7889"/>
          <a:stretch/>
        </p:blipFill>
        <p:spPr>
          <a:xfrm>
            <a:off x="11407924" y="171850"/>
            <a:ext cx="537900" cy="549000"/>
          </a:xfrm>
          <a:prstGeom prst="ellipse">
            <a:avLst/>
          </a:prstGeom>
          <a:noFill/>
          <a:ln w="9525"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1196559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C6914C5E-769A-4069-ADCC-27B006314F8D}"/>
              </a:ext>
            </a:extLst>
          </p:cNvPr>
          <p:cNvSpPr>
            <a:spLocks noGrp="1"/>
          </p:cNvSpPr>
          <p:nvPr>
            <p:ph type="title"/>
          </p:nvPr>
        </p:nvSpPr>
        <p:spPr/>
        <p:txBody>
          <a:bodyPr/>
          <a:lstStyle/>
          <a:p>
            <a:r>
              <a:rPr lang="en-US"/>
              <a:t>Learnings / Best Practice for Paid LinkedIn campaigns</a:t>
            </a:r>
          </a:p>
        </p:txBody>
      </p:sp>
      <p:sp>
        <p:nvSpPr>
          <p:cNvPr id="25" name="Graphic 42">
            <a:extLst>
              <a:ext uri="{FF2B5EF4-FFF2-40B4-BE49-F238E27FC236}">
                <a16:creationId xmlns:a16="http://schemas.microsoft.com/office/drawing/2014/main" id="{0D5FA161-9C49-478C-A0F8-774D18C87BBE}"/>
              </a:ext>
            </a:extLst>
          </p:cNvPr>
          <p:cNvSpPr/>
          <p:nvPr/>
        </p:nvSpPr>
        <p:spPr>
          <a:xfrm>
            <a:off x="494145" y="2062976"/>
            <a:ext cx="2546552" cy="3713198"/>
          </a:xfrm>
          <a:custGeom>
            <a:avLst/>
            <a:gdLst>
              <a:gd name="connsiteX0" fmla="*/ 1397897 w 2586810"/>
              <a:gd name="connsiteY0" fmla="*/ 0 h 3771899"/>
              <a:gd name="connsiteX1" fmla="*/ 402676 w 2586810"/>
              <a:gd name="connsiteY1" fmla="*/ 0 h 3771899"/>
              <a:gd name="connsiteX2" fmla="*/ 0 w 2586810"/>
              <a:gd name="connsiteY2" fmla="*/ 402676 h 3771899"/>
              <a:gd name="connsiteX3" fmla="*/ 0 w 2586810"/>
              <a:gd name="connsiteY3" fmla="*/ 3369223 h 3771899"/>
              <a:gd name="connsiteX4" fmla="*/ 402676 w 2586810"/>
              <a:gd name="connsiteY4" fmla="*/ 3771899 h 3771899"/>
              <a:gd name="connsiteX5" fmla="*/ 2190506 w 2586810"/>
              <a:gd name="connsiteY5" fmla="*/ 3771899 h 3771899"/>
              <a:gd name="connsiteX6" fmla="*/ 2593182 w 2586810"/>
              <a:gd name="connsiteY6" fmla="*/ 3369223 h 3771899"/>
              <a:gd name="connsiteX7" fmla="*/ 2593182 w 2586810"/>
              <a:gd name="connsiteY7" fmla="*/ 1194010 h 3771899"/>
              <a:gd name="connsiteX8" fmla="*/ 2474673 w 2586810"/>
              <a:gd name="connsiteY8" fmla="*/ 909843 h 3771899"/>
              <a:gd name="connsiteX9" fmla="*/ 1683338 w 2586810"/>
              <a:gd name="connsiteY9" fmla="*/ 118509 h 3771899"/>
              <a:gd name="connsiteX10" fmla="*/ 1397897 w 2586810"/>
              <a:gd name="connsiteY10" fmla="*/ 0 h 37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810" h="3771899">
                <a:moveTo>
                  <a:pt x="1397897" y="0"/>
                </a:moveTo>
                <a:lnTo>
                  <a:pt x="402676" y="0"/>
                </a:lnTo>
                <a:cubicBezTo>
                  <a:pt x="179675" y="0"/>
                  <a:pt x="0" y="179675"/>
                  <a:pt x="0" y="402676"/>
                </a:cubicBezTo>
                <a:lnTo>
                  <a:pt x="0" y="3369223"/>
                </a:lnTo>
                <a:cubicBezTo>
                  <a:pt x="0" y="3590950"/>
                  <a:pt x="179675" y="3771899"/>
                  <a:pt x="402676" y="3771899"/>
                </a:cubicBezTo>
                <a:lnTo>
                  <a:pt x="2190506" y="3771899"/>
                </a:lnTo>
                <a:cubicBezTo>
                  <a:pt x="2412232" y="3771899"/>
                  <a:pt x="2593182" y="3592224"/>
                  <a:pt x="2593182" y="3369223"/>
                </a:cubicBezTo>
                <a:lnTo>
                  <a:pt x="2593182" y="1194010"/>
                </a:lnTo>
                <a:cubicBezTo>
                  <a:pt x="2593182" y="1086970"/>
                  <a:pt x="2551130" y="985026"/>
                  <a:pt x="2474673" y="909843"/>
                </a:cubicBezTo>
                <a:lnTo>
                  <a:pt x="1683338" y="118509"/>
                </a:lnTo>
                <a:cubicBezTo>
                  <a:pt x="1608155" y="42052"/>
                  <a:pt x="1504937" y="0"/>
                  <a:pt x="1397897" y="0"/>
                </a:cubicBezTo>
                <a:close/>
              </a:path>
            </a:pathLst>
          </a:custGeom>
          <a:solidFill>
            <a:schemeClr val="accent1"/>
          </a:solidFill>
          <a:ln w="12716" cap="flat">
            <a:noFill/>
            <a:prstDash val="solid"/>
            <a:miter/>
          </a:ln>
        </p:spPr>
        <p:txBody>
          <a:bodyPr rtlCol="0" anchor="ctr"/>
          <a:lstStyle/>
          <a:p>
            <a:endParaRPr lang="en-US"/>
          </a:p>
        </p:txBody>
      </p:sp>
      <p:sp>
        <p:nvSpPr>
          <p:cNvPr id="26" name="Graphic 43">
            <a:extLst>
              <a:ext uri="{FF2B5EF4-FFF2-40B4-BE49-F238E27FC236}">
                <a16:creationId xmlns:a16="http://schemas.microsoft.com/office/drawing/2014/main" id="{2614E189-3398-45C6-B557-792FA2740854}"/>
              </a:ext>
            </a:extLst>
          </p:cNvPr>
          <p:cNvSpPr/>
          <p:nvPr/>
        </p:nvSpPr>
        <p:spPr>
          <a:xfrm>
            <a:off x="3360705" y="2062976"/>
            <a:ext cx="2546552" cy="3713198"/>
          </a:xfrm>
          <a:custGeom>
            <a:avLst/>
            <a:gdLst>
              <a:gd name="connsiteX0" fmla="*/ 1397897 w 2586810"/>
              <a:gd name="connsiteY0" fmla="*/ 0 h 3771899"/>
              <a:gd name="connsiteX1" fmla="*/ 402676 w 2586810"/>
              <a:gd name="connsiteY1" fmla="*/ 0 h 3771899"/>
              <a:gd name="connsiteX2" fmla="*/ 0 w 2586810"/>
              <a:gd name="connsiteY2" fmla="*/ 402676 h 3771899"/>
              <a:gd name="connsiteX3" fmla="*/ 0 w 2586810"/>
              <a:gd name="connsiteY3" fmla="*/ 3369223 h 3771899"/>
              <a:gd name="connsiteX4" fmla="*/ 402676 w 2586810"/>
              <a:gd name="connsiteY4" fmla="*/ 3771899 h 3771899"/>
              <a:gd name="connsiteX5" fmla="*/ 2190506 w 2586810"/>
              <a:gd name="connsiteY5" fmla="*/ 3771899 h 3771899"/>
              <a:gd name="connsiteX6" fmla="*/ 2593182 w 2586810"/>
              <a:gd name="connsiteY6" fmla="*/ 3369223 h 3771899"/>
              <a:gd name="connsiteX7" fmla="*/ 2593182 w 2586810"/>
              <a:gd name="connsiteY7" fmla="*/ 1194010 h 3771899"/>
              <a:gd name="connsiteX8" fmla="*/ 2474673 w 2586810"/>
              <a:gd name="connsiteY8" fmla="*/ 909843 h 3771899"/>
              <a:gd name="connsiteX9" fmla="*/ 1683338 w 2586810"/>
              <a:gd name="connsiteY9" fmla="*/ 118509 h 3771899"/>
              <a:gd name="connsiteX10" fmla="*/ 1397897 w 2586810"/>
              <a:gd name="connsiteY10" fmla="*/ 0 h 37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810" h="3771899">
                <a:moveTo>
                  <a:pt x="1397897" y="0"/>
                </a:moveTo>
                <a:lnTo>
                  <a:pt x="402676" y="0"/>
                </a:lnTo>
                <a:cubicBezTo>
                  <a:pt x="179675" y="0"/>
                  <a:pt x="0" y="179675"/>
                  <a:pt x="0" y="402676"/>
                </a:cubicBezTo>
                <a:lnTo>
                  <a:pt x="0" y="3369223"/>
                </a:lnTo>
                <a:cubicBezTo>
                  <a:pt x="0" y="3590950"/>
                  <a:pt x="179675" y="3771899"/>
                  <a:pt x="402676" y="3771899"/>
                </a:cubicBezTo>
                <a:lnTo>
                  <a:pt x="2190506" y="3771899"/>
                </a:lnTo>
                <a:cubicBezTo>
                  <a:pt x="2412232" y="3771899"/>
                  <a:pt x="2593182" y="3592224"/>
                  <a:pt x="2593182" y="3369223"/>
                </a:cubicBezTo>
                <a:lnTo>
                  <a:pt x="2593182" y="1194010"/>
                </a:lnTo>
                <a:cubicBezTo>
                  <a:pt x="2593182" y="1086970"/>
                  <a:pt x="2551130" y="985026"/>
                  <a:pt x="2474673" y="909843"/>
                </a:cubicBezTo>
                <a:lnTo>
                  <a:pt x="1683338" y="118509"/>
                </a:lnTo>
                <a:cubicBezTo>
                  <a:pt x="1608155" y="42052"/>
                  <a:pt x="1504937" y="0"/>
                  <a:pt x="1397897" y="0"/>
                </a:cubicBezTo>
                <a:close/>
              </a:path>
            </a:pathLst>
          </a:custGeom>
          <a:solidFill>
            <a:srgbClr val="005587"/>
          </a:solidFill>
          <a:ln w="12716" cap="flat">
            <a:noFill/>
            <a:prstDash val="solid"/>
            <a:miter/>
          </a:ln>
        </p:spPr>
        <p:txBody>
          <a:bodyPr rtlCol="0" anchor="ctr"/>
          <a:lstStyle/>
          <a:p>
            <a:endParaRPr lang="en-US"/>
          </a:p>
        </p:txBody>
      </p:sp>
      <p:sp>
        <p:nvSpPr>
          <p:cNvPr id="27" name="Graphic 44">
            <a:extLst>
              <a:ext uri="{FF2B5EF4-FFF2-40B4-BE49-F238E27FC236}">
                <a16:creationId xmlns:a16="http://schemas.microsoft.com/office/drawing/2014/main" id="{21563959-5BBD-4142-8401-15CA88A776BD}"/>
              </a:ext>
            </a:extLst>
          </p:cNvPr>
          <p:cNvSpPr/>
          <p:nvPr/>
        </p:nvSpPr>
        <p:spPr>
          <a:xfrm>
            <a:off x="6242701" y="2062976"/>
            <a:ext cx="2546552" cy="3713198"/>
          </a:xfrm>
          <a:custGeom>
            <a:avLst/>
            <a:gdLst>
              <a:gd name="connsiteX0" fmla="*/ 1397897 w 2586810"/>
              <a:gd name="connsiteY0" fmla="*/ 0 h 3771899"/>
              <a:gd name="connsiteX1" fmla="*/ 402676 w 2586810"/>
              <a:gd name="connsiteY1" fmla="*/ 0 h 3771899"/>
              <a:gd name="connsiteX2" fmla="*/ 0 w 2586810"/>
              <a:gd name="connsiteY2" fmla="*/ 402676 h 3771899"/>
              <a:gd name="connsiteX3" fmla="*/ 0 w 2586810"/>
              <a:gd name="connsiteY3" fmla="*/ 3369223 h 3771899"/>
              <a:gd name="connsiteX4" fmla="*/ 402676 w 2586810"/>
              <a:gd name="connsiteY4" fmla="*/ 3771899 h 3771899"/>
              <a:gd name="connsiteX5" fmla="*/ 2190506 w 2586810"/>
              <a:gd name="connsiteY5" fmla="*/ 3771899 h 3771899"/>
              <a:gd name="connsiteX6" fmla="*/ 2593182 w 2586810"/>
              <a:gd name="connsiteY6" fmla="*/ 3369223 h 3771899"/>
              <a:gd name="connsiteX7" fmla="*/ 2593182 w 2586810"/>
              <a:gd name="connsiteY7" fmla="*/ 1194010 h 3771899"/>
              <a:gd name="connsiteX8" fmla="*/ 2474673 w 2586810"/>
              <a:gd name="connsiteY8" fmla="*/ 909843 h 3771899"/>
              <a:gd name="connsiteX9" fmla="*/ 1683338 w 2586810"/>
              <a:gd name="connsiteY9" fmla="*/ 118509 h 3771899"/>
              <a:gd name="connsiteX10" fmla="*/ 1397897 w 2586810"/>
              <a:gd name="connsiteY10" fmla="*/ 0 h 37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810" h="3771899">
                <a:moveTo>
                  <a:pt x="1397897" y="0"/>
                </a:moveTo>
                <a:lnTo>
                  <a:pt x="402676" y="0"/>
                </a:lnTo>
                <a:cubicBezTo>
                  <a:pt x="179675" y="0"/>
                  <a:pt x="0" y="179675"/>
                  <a:pt x="0" y="402676"/>
                </a:cubicBezTo>
                <a:lnTo>
                  <a:pt x="0" y="3369223"/>
                </a:lnTo>
                <a:cubicBezTo>
                  <a:pt x="0" y="3590950"/>
                  <a:pt x="179675" y="3771899"/>
                  <a:pt x="402676" y="3771899"/>
                </a:cubicBezTo>
                <a:lnTo>
                  <a:pt x="2190506" y="3771899"/>
                </a:lnTo>
                <a:cubicBezTo>
                  <a:pt x="2412232" y="3771899"/>
                  <a:pt x="2593182" y="3592224"/>
                  <a:pt x="2593182" y="3369223"/>
                </a:cubicBezTo>
                <a:lnTo>
                  <a:pt x="2593182" y="1194010"/>
                </a:lnTo>
                <a:cubicBezTo>
                  <a:pt x="2593182" y="1086970"/>
                  <a:pt x="2551130" y="985026"/>
                  <a:pt x="2474673" y="909843"/>
                </a:cubicBezTo>
                <a:lnTo>
                  <a:pt x="1683338" y="118509"/>
                </a:lnTo>
                <a:cubicBezTo>
                  <a:pt x="1608155" y="42052"/>
                  <a:pt x="1504937" y="0"/>
                  <a:pt x="1397897" y="0"/>
                </a:cubicBezTo>
                <a:close/>
              </a:path>
            </a:pathLst>
          </a:custGeom>
          <a:solidFill>
            <a:schemeClr val="accent1"/>
          </a:solidFill>
          <a:ln w="12716" cap="flat">
            <a:noFill/>
            <a:prstDash val="solid"/>
            <a:miter/>
          </a:ln>
        </p:spPr>
        <p:txBody>
          <a:bodyPr rtlCol="0" anchor="ctr"/>
          <a:lstStyle/>
          <a:p>
            <a:endParaRPr lang="en-US"/>
          </a:p>
        </p:txBody>
      </p:sp>
      <p:sp>
        <p:nvSpPr>
          <p:cNvPr id="28" name="Graphic 45">
            <a:extLst>
              <a:ext uri="{FF2B5EF4-FFF2-40B4-BE49-F238E27FC236}">
                <a16:creationId xmlns:a16="http://schemas.microsoft.com/office/drawing/2014/main" id="{CC94E7AB-26CE-45DB-8E93-C3021CD57DA2}"/>
              </a:ext>
            </a:extLst>
          </p:cNvPr>
          <p:cNvSpPr/>
          <p:nvPr/>
        </p:nvSpPr>
        <p:spPr>
          <a:xfrm>
            <a:off x="9123098" y="2062976"/>
            <a:ext cx="2546552" cy="3713198"/>
          </a:xfrm>
          <a:custGeom>
            <a:avLst/>
            <a:gdLst>
              <a:gd name="connsiteX0" fmla="*/ 1397897 w 2586810"/>
              <a:gd name="connsiteY0" fmla="*/ 0 h 3771899"/>
              <a:gd name="connsiteX1" fmla="*/ 402676 w 2586810"/>
              <a:gd name="connsiteY1" fmla="*/ 0 h 3771899"/>
              <a:gd name="connsiteX2" fmla="*/ 0 w 2586810"/>
              <a:gd name="connsiteY2" fmla="*/ 402676 h 3771899"/>
              <a:gd name="connsiteX3" fmla="*/ 0 w 2586810"/>
              <a:gd name="connsiteY3" fmla="*/ 3369223 h 3771899"/>
              <a:gd name="connsiteX4" fmla="*/ 402676 w 2586810"/>
              <a:gd name="connsiteY4" fmla="*/ 3771899 h 3771899"/>
              <a:gd name="connsiteX5" fmla="*/ 2190506 w 2586810"/>
              <a:gd name="connsiteY5" fmla="*/ 3771899 h 3771899"/>
              <a:gd name="connsiteX6" fmla="*/ 2593182 w 2586810"/>
              <a:gd name="connsiteY6" fmla="*/ 3369223 h 3771899"/>
              <a:gd name="connsiteX7" fmla="*/ 2593182 w 2586810"/>
              <a:gd name="connsiteY7" fmla="*/ 1194010 h 3771899"/>
              <a:gd name="connsiteX8" fmla="*/ 2474673 w 2586810"/>
              <a:gd name="connsiteY8" fmla="*/ 909843 h 3771899"/>
              <a:gd name="connsiteX9" fmla="*/ 1683338 w 2586810"/>
              <a:gd name="connsiteY9" fmla="*/ 118509 h 3771899"/>
              <a:gd name="connsiteX10" fmla="*/ 1397897 w 2586810"/>
              <a:gd name="connsiteY10" fmla="*/ 0 h 37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810" h="3771899">
                <a:moveTo>
                  <a:pt x="1397897" y="0"/>
                </a:moveTo>
                <a:lnTo>
                  <a:pt x="402676" y="0"/>
                </a:lnTo>
                <a:cubicBezTo>
                  <a:pt x="179675" y="0"/>
                  <a:pt x="0" y="179675"/>
                  <a:pt x="0" y="402676"/>
                </a:cubicBezTo>
                <a:lnTo>
                  <a:pt x="0" y="3369223"/>
                </a:lnTo>
                <a:cubicBezTo>
                  <a:pt x="0" y="3590950"/>
                  <a:pt x="179675" y="3771899"/>
                  <a:pt x="402676" y="3771899"/>
                </a:cubicBezTo>
                <a:lnTo>
                  <a:pt x="2190506" y="3771899"/>
                </a:lnTo>
                <a:cubicBezTo>
                  <a:pt x="2412232" y="3771899"/>
                  <a:pt x="2593182" y="3592224"/>
                  <a:pt x="2593182" y="3369223"/>
                </a:cubicBezTo>
                <a:lnTo>
                  <a:pt x="2593182" y="1194010"/>
                </a:lnTo>
                <a:cubicBezTo>
                  <a:pt x="2593182" y="1086970"/>
                  <a:pt x="2551130" y="985026"/>
                  <a:pt x="2474673" y="909843"/>
                </a:cubicBezTo>
                <a:lnTo>
                  <a:pt x="1683338" y="118509"/>
                </a:lnTo>
                <a:cubicBezTo>
                  <a:pt x="1608155" y="42052"/>
                  <a:pt x="1504937" y="0"/>
                  <a:pt x="1397897" y="0"/>
                </a:cubicBezTo>
                <a:close/>
              </a:path>
            </a:pathLst>
          </a:custGeom>
          <a:solidFill>
            <a:srgbClr val="005587"/>
          </a:solidFill>
          <a:ln w="12716" cap="flat">
            <a:noFill/>
            <a:prstDash val="solid"/>
            <a:miter/>
          </a:ln>
        </p:spPr>
        <p:txBody>
          <a:bodyPr rtlCol="0" anchor="ctr"/>
          <a:lstStyle/>
          <a:p>
            <a:endParaRPr lang="en-US"/>
          </a:p>
        </p:txBody>
      </p:sp>
      <p:sp>
        <p:nvSpPr>
          <p:cNvPr id="29" name="Rectangle 28">
            <a:extLst>
              <a:ext uri="{FF2B5EF4-FFF2-40B4-BE49-F238E27FC236}">
                <a16:creationId xmlns:a16="http://schemas.microsoft.com/office/drawing/2014/main" id="{ADCE26C0-F3A6-4A4F-81D6-624548BB131A}"/>
              </a:ext>
            </a:extLst>
          </p:cNvPr>
          <p:cNvSpPr/>
          <p:nvPr/>
        </p:nvSpPr>
        <p:spPr>
          <a:xfrm>
            <a:off x="2585931" y="1895967"/>
            <a:ext cx="569388" cy="923330"/>
          </a:xfrm>
          <a:prstGeom prst="rect">
            <a:avLst/>
          </a:prstGeom>
        </p:spPr>
        <p:txBody>
          <a:bodyPr wrap="none">
            <a:spAutoFit/>
          </a:bodyPr>
          <a:lstStyle/>
          <a:p>
            <a:pPr algn="ctr"/>
            <a:r>
              <a:rPr lang="en-US" sz="5400">
                <a:solidFill>
                  <a:schemeClr val="accent1"/>
                </a:solidFill>
              </a:rPr>
              <a:t>1</a:t>
            </a:r>
          </a:p>
        </p:txBody>
      </p:sp>
      <p:sp>
        <p:nvSpPr>
          <p:cNvPr id="30" name="Rectangle 29">
            <a:extLst>
              <a:ext uri="{FF2B5EF4-FFF2-40B4-BE49-F238E27FC236}">
                <a16:creationId xmlns:a16="http://schemas.microsoft.com/office/drawing/2014/main" id="{4A7B09A7-C901-4E71-9EC7-A3E9D39A3AA3}"/>
              </a:ext>
            </a:extLst>
          </p:cNvPr>
          <p:cNvSpPr/>
          <p:nvPr/>
        </p:nvSpPr>
        <p:spPr>
          <a:xfrm>
            <a:off x="5451942" y="1895967"/>
            <a:ext cx="569388" cy="923330"/>
          </a:xfrm>
          <a:prstGeom prst="rect">
            <a:avLst/>
          </a:prstGeom>
        </p:spPr>
        <p:txBody>
          <a:bodyPr wrap="none">
            <a:spAutoFit/>
          </a:bodyPr>
          <a:lstStyle/>
          <a:p>
            <a:pPr algn="ctr"/>
            <a:r>
              <a:rPr lang="en-US" sz="5400">
                <a:solidFill>
                  <a:srgbClr val="005587"/>
                </a:solidFill>
              </a:rPr>
              <a:t>2</a:t>
            </a:r>
          </a:p>
        </p:txBody>
      </p:sp>
      <p:sp>
        <p:nvSpPr>
          <p:cNvPr id="31" name="Rectangle 30">
            <a:extLst>
              <a:ext uri="{FF2B5EF4-FFF2-40B4-BE49-F238E27FC236}">
                <a16:creationId xmlns:a16="http://schemas.microsoft.com/office/drawing/2014/main" id="{622073AD-5003-4CD4-96B7-74236D068037}"/>
              </a:ext>
            </a:extLst>
          </p:cNvPr>
          <p:cNvSpPr/>
          <p:nvPr/>
        </p:nvSpPr>
        <p:spPr>
          <a:xfrm>
            <a:off x="8317952" y="1895967"/>
            <a:ext cx="569388" cy="923330"/>
          </a:xfrm>
          <a:prstGeom prst="rect">
            <a:avLst/>
          </a:prstGeom>
        </p:spPr>
        <p:txBody>
          <a:bodyPr wrap="none">
            <a:spAutoFit/>
          </a:bodyPr>
          <a:lstStyle/>
          <a:p>
            <a:pPr algn="ctr"/>
            <a:r>
              <a:rPr lang="en-US" sz="5400">
                <a:solidFill>
                  <a:schemeClr val="accent1"/>
                </a:solidFill>
              </a:rPr>
              <a:t>3</a:t>
            </a:r>
          </a:p>
        </p:txBody>
      </p:sp>
      <p:sp>
        <p:nvSpPr>
          <p:cNvPr id="32" name="Rectangle 31">
            <a:extLst>
              <a:ext uri="{FF2B5EF4-FFF2-40B4-BE49-F238E27FC236}">
                <a16:creationId xmlns:a16="http://schemas.microsoft.com/office/drawing/2014/main" id="{A0802EE1-DE01-433E-A94A-0320B2D9679E}"/>
              </a:ext>
            </a:extLst>
          </p:cNvPr>
          <p:cNvSpPr/>
          <p:nvPr/>
        </p:nvSpPr>
        <p:spPr>
          <a:xfrm>
            <a:off x="11192703" y="1895967"/>
            <a:ext cx="569388" cy="923330"/>
          </a:xfrm>
          <a:prstGeom prst="rect">
            <a:avLst/>
          </a:prstGeom>
        </p:spPr>
        <p:txBody>
          <a:bodyPr wrap="none">
            <a:spAutoFit/>
          </a:bodyPr>
          <a:lstStyle/>
          <a:p>
            <a:pPr algn="ctr"/>
            <a:r>
              <a:rPr lang="en-US" sz="5400">
                <a:solidFill>
                  <a:srgbClr val="005587"/>
                </a:solidFill>
              </a:rPr>
              <a:t>4</a:t>
            </a:r>
          </a:p>
        </p:txBody>
      </p:sp>
      <p:sp>
        <p:nvSpPr>
          <p:cNvPr id="33" name="TextBox 32">
            <a:extLst>
              <a:ext uri="{FF2B5EF4-FFF2-40B4-BE49-F238E27FC236}">
                <a16:creationId xmlns:a16="http://schemas.microsoft.com/office/drawing/2014/main" id="{9877068E-86E1-4F57-9957-B4085BF2655C}"/>
              </a:ext>
            </a:extLst>
          </p:cNvPr>
          <p:cNvSpPr txBox="1"/>
          <p:nvPr/>
        </p:nvSpPr>
        <p:spPr>
          <a:xfrm>
            <a:off x="519343" y="3397438"/>
            <a:ext cx="2505918" cy="2277634"/>
          </a:xfrm>
          <a:prstGeom prst="rect">
            <a:avLst/>
          </a:prstGeom>
          <a:noFill/>
        </p:spPr>
        <p:txBody>
          <a:bodyPr wrap="square" rtlCol="0">
            <a:noAutofit/>
          </a:bodyPr>
          <a:lstStyle/>
          <a:p>
            <a:pPr marL="182880" indent="-182880">
              <a:spcBef>
                <a:spcPts val="600"/>
              </a:spcBef>
              <a:buFont typeface="Arial" panose="020B0604020202020204" pitchFamily="34" charset="0"/>
              <a:buChar char="•"/>
            </a:pPr>
            <a:r>
              <a:rPr lang="en-US" sz="1200">
                <a:solidFill>
                  <a:schemeClr val="bg1"/>
                </a:solidFill>
              </a:rPr>
              <a:t>Run awareness campaigns for at least 1 month before launching lead gen campaigns</a:t>
            </a:r>
          </a:p>
          <a:p>
            <a:pPr marL="182880" indent="-182880">
              <a:spcBef>
                <a:spcPts val="600"/>
              </a:spcBef>
              <a:buFont typeface="Arial" panose="020B0604020202020204" pitchFamily="34" charset="0"/>
              <a:buChar char="•"/>
            </a:pPr>
            <a:r>
              <a:rPr lang="en-US" sz="1200">
                <a:solidFill>
                  <a:schemeClr val="bg1"/>
                </a:solidFill>
              </a:rPr>
              <a:t>Lead gen campaigns are more effective this way</a:t>
            </a:r>
          </a:p>
        </p:txBody>
      </p:sp>
      <p:sp>
        <p:nvSpPr>
          <p:cNvPr id="37" name="Rectangle 36">
            <a:extLst>
              <a:ext uri="{FF2B5EF4-FFF2-40B4-BE49-F238E27FC236}">
                <a16:creationId xmlns:a16="http://schemas.microsoft.com/office/drawing/2014/main" id="{4839C3C0-01A6-4FA6-9362-47DA3621DD7F}"/>
              </a:ext>
            </a:extLst>
          </p:cNvPr>
          <p:cNvSpPr/>
          <p:nvPr/>
        </p:nvSpPr>
        <p:spPr>
          <a:xfrm>
            <a:off x="707955" y="2326012"/>
            <a:ext cx="1882406" cy="910925"/>
          </a:xfrm>
          <a:prstGeom prst="rect">
            <a:avLst/>
          </a:prstGeom>
        </p:spPr>
        <p:txBody>
          <a:bodyPr wrap="square" anchor="ctr">
            <a:noAutofit/>
          </a:bodyPr>
          <a:lstStyle/>
          <a:p>
            <a:r>
              <a:rPr lang="en-US" b="1">
                <a:solidFill>
                  <a:schemeClr val="bg1"/>
                </a:solidFill>
              </a:rPr>
              <a:t>Build awareness </a:t>
            </a:r>
            <a:endParaRPr lang="en-US">
              <a:solidFill>
                <a:schemeClr val="bg1"/>
              </a:solidFill>
            </a:endParaRPr>
          </a:p>
        </p:txBody>
      </p:sp>
      <p:sp>
        <p:nvSpPr>
          <p:cNvPr id="38" name="TextBox 37">
            <a:extLst>
              <a:ext uri="{FF2B5EF4-FFF2-40B4-BE49-F238E27FC236}">
                <a16:creationId xmlns:a16="http://schemas.microsoft.com/office/drawing/2014/main" id="{CD6F9BA9-9C8A-439A-9FC5-ADE0FF032DD7}"/>
              </a:ext>
            </a:extLst>
          </p:cNvPr>
          <p:cNvSpPr txBox="1"/>
          <p:nvPr/>
        </p:nvSpPr>
        <p:spPr>
          <a:xfrm>
            <a:off x="3380923" y="3397438"/>
            <a:ext cx="2505918" cy="2277634"/>
          </a:xfrm>
          <a:prstGeom prst="rect">
            <a:avLst/>
          </a:prstGeom>
          <a:noFill/>
        </p:spPr>
        <p:txBody>
          <a:bodyPr wrap="square" rtlCol="0">
            <a:noAutofit/>
          </a:bodyPr>
          <a:lstStyle/>
          <a:p>
            <a:pPr marL="182880" indent="-182880">
              <a:spcBef>
                <a:spcPts val="600"/>
              </a:spcBef>
              <a:buFont typeface="Arial" panose="020B0604020202020204" pitchFamily="34" charset="0"/>
              <a:buChar char="•"/>
            </a:pPr>
            <a:r>
              <a:rPr lang="en-US" sz="1200">
                <a:solidFill>
                  <a:schemeClr val="bg1"/>
                </a:solidFill>
              </a:rPr>
              <a:t>Retargeting is extremely effective at increasing lead generation</a:t>
            </a:r>
          </a:p>
          <a:p>
            <a:pPr marL="182880" indent="-182880">
              <a:spcBef>
                <a:spcPts val="600"/>
              </a:spcBef>
              <a:buFont typeface="Arial" panose="020B0604020202020204" pitchFamily="34" charset="0"/>
              <a:buChar char="•"/>
            </a:pPr>
            <a:r>
              <a:rPr lang="en-US" sz="1200">
                <a:solidFill>
                  <a:schemeClr val="bg1"/>
                </a:solidFill>
              </a:rPr>
              <a:t>Can retarget based on lead form opens, video plays, website visits etc.</a:t>
            </a:r>
          </a:p>
        </p:txBody>
      </p:sp>
      <p:sp>
        <p:nvSpPr>
          <p:cNvPr id="39" name="Rectangle 38">
            <a:extLst>
              <a:ext uri="{FF2B5EF4-FFF2-40B4-BE49-F238E27FC236}">
                <a16:creationId xmlns:a16="http://schemas.microsoft.com/office/drawing/2014/main" id="{22048065-A1D2-4621-9AE6-6815B4E14885}"/>
              </a:ext>
            </a:extLst>
          </p:cNvPr>
          <p:cNvSpPr/>
          <p:nvPr/>
        </p:nvSpPr>
        <p:spPr>
          <a:xfrm>
            <a:off x="3569535" y="2326012"/>
            <a:ext cx="1882406" cy="910925"/>
          </a:xfrm>
          <a:prstGeom prst="rect">
            <a:avLst/>
          </a:prstGeom>
        </p:spPr>
        <p:txBody>
          <a:bodyPr wrap="square" anchor="ctr">
            <a:noAutofit/>
          </a:bodyPr>
          <a:lstStyle/>
          <a:p>
            <a:r>
              <a:rPr lang="en-US" b="1">
                <a:solidFill>
                  <a:schemeClr val="bg1"/>
                </a:solidFill>
              </a:rPr>
              <a:t>Retargeting</a:t>
            </a:r>
            <a:endParaRPr lang="en-US">
              <a:solidFill>
                <a:schemeClr val="bg1"/>
              </a:solidFill>
            </a:endParaRPr>
          </a:p>
        </p:txBody>
      </p:sp>
      <p:sp>
        <p:nvSpPr>
          <p:cNvPr id="40" name="TextBox 39">
            <a:extLst>
              <a:ext uri="{FF2B5EF4-FFF2-40B4-BE49-F238E27FC236}">
                <a16:creationId xmlns:a16="http://schemas.microsoft.com/office/drawing/2014/main" id="{5AC47D7B-EE9A-4A54-AF44-8B1400594014}"/>
              </a:ext>
            </a:extLst>
          </p:cNvPr>
          <p:cNvSpPr txBox="1"/>
          <p:nvPr/>
        </p:nvSpPr>
        <p:spPr>
          <a:xfrm>
            <a:off x="6267707" y="3397438"/>
            <a:ext cx="2505918" cy="2277634"/>
          </a:xfrm>
          <a:prstGeom prst="rect">
            <a:avLst/>
          </a:prstGeom>
          <a:noFill/>
        </p:spPr>
        <p:txBody>
          <a:bodyPr wrap="square" rtlCol="0">
            <a:noAutofit/>
          </a:bodyPr>
          <a:lstStyle/>
          <a:p>
            <a:pPr marL="182880" indent="-182880">
              <a:spcBef>
                <a:spcPts val="600"/>
              </a:spcBef>
              <a:buFont typeface="Arial" panose="020B0604020202020204" pitchFamily="34" charset="0"/>
              <a:buChar char="•"/>
            </a:pPr>
            <a:r>
              <a:rPr lang="en-US" sz="1200">
                <a:solidFill>
                  <a:schemeClr val="bg1"/>
                </a:solidFill>
              </a:rPr>
              <a:t>Coordinate campaigns with organic social posts</a:t>
            </a:r>
          </a:p>
          <a:p>
            <a:pPr marL="182880" indent="-182880">
              <a:spcBef>
                <a:spcPts val="600"/>
              </a:spcBef>
              <a:buFont typeface="Arial" panose="020B0604020202020204" pitchFamily="34" charset="0"/>
              <a:buChar char="•"/>
            </a:pPr>
            <a:r>
              <a:rPr lang="en-US" sz="1200">
                <a:solidFill>
                  <a:schemeClr val="bg1"/>
                </a:solidFill>
              </a:rPr>
              <a:t>Consider landing page experience and content – use A/B tests with Eloqua landing pages and IQVIA.com pages</a:t>
            </a:r>
          </a:p>
          <a:p>
            <a:pPr marL="182880" indent="-182880">
              <a:spcBef>
                <a:spcPts val="600"/>
              </a:spcBef>
              <a:buFont typeface="Arial" panose="020B0604020202020204" pitchFamily="34" charset="0"/>
              <a:buChar char="•"/>
            </a:pPr>
            <a:r>
              <a:rPr lang="en-US" sz="1200">
                <a:solidFill>
                  <a:schemeClr val="bg1"/>
                </a:solidFill>
              </a:rPr>
              <a:t>Supplement Paid Social with Paid Search and SEO efforts</a:t>
            </a:r>
          </a:p>
        </p:txBody>
      </p:sp>
      <p:sp>
        <p:nvSpPr>
          <p:cNvPr id="41" name="Rectangle 40">
            <a:extLst>
              <a:ext uri="{FF2B5EF4-FFF2-40B4-BE49-F238E27FC236}">
                <a16:creationId xmlns:a16="http://schemas.microsoft.com/office/drawing/2014/main" id="{5607FEB5-0335-43E3-95B2-CA1F62D7D823}"/>
              </a:ext>
            </a:extLst>
          </p:cNvPr>
          <p:cNvSpPr/>
          <p:nvPr/>
        </p:nvSpPr>
        <p:spPr>
          <a:xfrm>
            <a:off x="6456319" y="2326012"/>
            <a:ext cx="1882406" cy="910925"/>
          </a:xfrm>
          <a:prstGeom prst="rect">
            <a:avLst/>
          </a:prstGeom>
        </p:spPr>
        <p:txBody>
          <a:bodyPr wrap="square" anchor="ctr">
            <a:noAutofit/>
          </a:bodyPr>
          <a:lstStyle/>
          <a:p>
            <a:r>
              <a:rPr lang="en-US" b="1">
                <a:solidFill>
                  <a:schemeClr val="bg1"/>
                </a:solidFill>
              </a:rPr>
              <a:t>Multi-channel approach</a:t>
            </a:r>
            <a:endParaRPr lang="en-US">
              <a:solidFill>
                <a:schemeClr val="bg1"/>
              </a:solidFill>
            </a:endParaRPr>
          </a:p>
        </p:txBody>
      </p:sp>
      <p:sp>
        <p:nvSpPr>
          <p:cNvPr id="44" name="TextBox 43">
            <a:extLst>
              <a:ext uri="{FF2B5EF4-FFF2-40B4-BE49-F238E27FC236}">
                <a16:creationId xmlns:a16="http://schemas.microsoft.com/office/drawing/2014/main" id="{0903EA52-BA80-4C91-8B78-BEFDEB6A3C28}"/>
              </a:ext>
            </a:extLst>
          </p:cNvPr>
          <p:cNvSpPr txBox="1"/>
          <p:nvPr/>
        </p:nvSpPr>
        <p:spPr>
          <a:xfrm>
            <a:off x="9137769" y="3397438"/>
            <a:ext cx="2505918" cy="2277634"/>
          </a:xfrm>
          <a:prstGeom prst="rect">
            <a:avLst/>
          </a:prstGeom>
          <a:noFill/>
        </p:spPr>
        <p:txBody>
          <a:bodyPr wrap="square" rtlCol="0">
            <a:noAutofit/>
          </a:bodyPr>
          <a:lstStyle/>
          <a:p>
            <a:pPr marL="182880" indent="-182880">
              <a:spcBef>
                <a:spcPts val="600"/>
              </a:spcBef>
              <a:buFont typeface="Arial" panose="020B0604020202020204" pitchFamily="34" charset="0"/>
              <a:buChar char="•"/>
            </a:pPr>
            <a:r>
              <a:rPr lang="en-US" sz="1200">
                <a:solidFill>
                  <a:schemeClr val="bg1"/>
                </a:solidFill>
              </a:rPr>
              <a:t>U.S clicks can go up to $30 a click for some job titles</a:t>
            </a:r>
          </a:p>
          <a:p>
            <a:pPr marL="182880" indent="-182880">
              <a:spcBef>
                <a:spcPts val="600"/>
              </a:spcBef>
              <a:buFont typeface="Arial" panose="020B0604020202020204" pitchFamily="34" charset="0"/>
              <a:buChar char="•"/>
            </a:pPr>
            <a:r>
              <a:rPr lang="en-US" sz="1200">
                <a:solidFill>
                  <a:schemeClr val="bg1"/>
                </a:solidFill>
              </a:rPr>
              <a:t>Keep your campaign budget focused on potential content and audience.</a:t>
            </a:r>
          </a:p>
        </p:txBody>
      </p:sp>
      <p:sp>
        <p:nvSpPr>
          <p:cNvPr id="45" name="Rectangle 44">
            <a:extLst>
              <a:ext uri="{FF2B5EF4-FFF2-40B4-BE49-F238E27FC236}">
                <a16:creationId xmlns:a16="http://schemas.microsoft.com/office/drawing/2014/main" id="{87AA86CF-46DA-4494-B4A7-443D966AC115}"/>
              </a:ext>
            </a:extLst>
          </p:cNvPr>
          <p:cNvSpPr/>
          <p:nvPr/>
        </p:nvSpPr>
        <p:spPr>
          <a:xfrm>
            <a:off x="9326381" y="2326012"/>
            <a:ext cx="1882406" cy="910925"/>
          </a:xfrm>
          <a:prstGeom prst="rect">
            <a:avLst/>
          </a:prstGeom>
        </p:spPr>
        <p:txBody>
          <a:bodyPr wrap="square" anchor="ctr">
            <a:noAutofit/>
          </a:bodyPr>
          <a:lstStyle/>
          <a:p>
            <a:r>
              <a:rPr lang="en-US" b="1">
                <a:solidFill>
                  <a:schemeClr val="bg1"/>
                </a:solidFill>
              </a:rPr>
              <a:t>Cost and Budget</a:t>
            </a:r>
            <a:endParaRPr lang="en-US">
              <a:solidFill>
                <a:schemeClr val="bg1"/>
              </a:solidFill>
            </a:endParaRPr>
          </a:p>
        </p:txBody>
      </p:sp>
    </p:spTree>
    <p:extLst>
      <p:ext uri="{BB962C8B-B14F-4D97-AF65-F5344CB8AC3E}">
        <p14:creationId xmlns:p14="http://schemas.microsoft.com/office/powerpoint/2010/main" val="1603755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91BE-6ECB-2F97-07FB-F7B17055E26E}"/>
              </a:ext>
            </a:extLst>
          </p:cNvPr>
          <p:cNvSpPr>
            <a:spLocks noGrp="1"/>
          </p:cNvSpPr>
          <p:nvPr>
            <p:ph type="title"/>
          </p:nvPr>
        </p:nvSpPr>
        <p:spPr/>
        <p:txBody>
          <a:bodyPr/>
          <a:lstStyle/>
          <a:p>
            <a:r>
              <a:rPr lang="en-US"/>
              <a:t>Google Ads Targeting Options and Best Practices</a:t>
            </a:r>
          </a:p>
        </p:txBody>
      </p:sp>
    </p:spTree>
    <p:extLst>
      <p:ext uri="{BB962C8B-B14F-4D97-AF65-F5344CB8AC3E}">
        <p14:creationId xmlns:p14="http://schemas.microsoft.com/office/powerpoint/2010/main" val="1071102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B234B6-8389-6310-1000-B60B042AA6B5}"/>
              </a:ext>
            </a:extLst>
          </p:cNvPr>
          <p:cNvSpPr txBox="1"/>
          <p:nvPr/>
        </p:nvSpPr>
        <p:spPr>
          <a:xfrm>
            <a:off x="3667484" y="484940"/>
            <a:ext cx="4857035" cy="523220"/>
          </a:xfrm>
          <a:prstGeom prst="rect">
            <a:avLst/>
          </a:prstGeom>
          <a:noFill/>
        </p:spPr>
        <p:txBody>
          <a:bodyPr wrap="none" rtlCol="0">
            <a:spAutoFit/>
          </a:bodyPr>
          <a:lstStyle/>
          <a:p>
            <a:pPr algn="ctr"/>
            <a:r>
              <a:rPr lang="en-US" sz="2800">
                <a:solidFill>
                  <a:schemeClr val="tx2"/>
                </a:solidFill>
              </a:rPr>
              <a:t>Google Ads Search targeting</a:t>
            </a:r>
          </a:p>
        </p:txBody>
      </p:sp>
      <p:sp>
        <p:nvSpPr>
          <p:cNvPr id="6" name="TextBox 5">
            <a:extLst>
              <a:ext uri="{FF2B5EF4-FFF2-40B4-BE49-F238E27FC236}">
                <a16:creationId xmlns:a16="http://schemas.microsoft.com/office/drawing/2014/main" id="{2F639654-3ECA-E240-E4CE-3A1C6D5B4BDA}"/>
              </a:ext>
            </a:extLst>
          </p:cNvPr>
          <p:cNvSpPr txBox="1"/>
          <p:nvPr/>
        </p:nvSpPr>
        <p:spPr>
          <a:xfrm>
            <a:off x="2698862" y="1113045"/>
            <a:ext cx="6794274" cy="584775"/>
          </a:xfrm>
          <a:prstGeom prst="rect">
            <a:avLst/>
          </a:prstGeom>
          <a:noFill/>
        </p:spPr>
        <p:txBody>
          <a:bodyPr wrap="square" rtlCol="0">
            <a:spAutoFit/>
          </a:bodyPr>
          <a:lstStyle/>
          <a:p>
            <a:pPr algn="ctr"/>
            <a:r>
              <a:rPr lang="en-IN" sz="1600" b="1" i="0">
                <a:solidFill>
                  <a:srgbClr val="202124"/>
                </a:solidFill>
                <a:effectLst/>
                <a:latin typeface="Google Sans"/>
              </a:rPr>
              <a:t>Keywords</a:t>
            </a:r>
            <a:r>
              <a:rPr lang="en-IN" sz="1600" b="0" i="0">
                <a:solidFill>
                  <a:srgbClr val="202124"/>
                </a:solidFill>
                <a:effectLst/>
                <a:latin typeface="Google Sans"/>
              </a:rPr>
              <a:t> are </a:t>
            </a:r>
            <a:r>
              <a:rPr lang="en-IN" sz="1600" b="0" i="0">
                <a:solidFill>
                  <a:srgbClr val="040C28"/>
                </a:solidFill>
                <a:effectLst/>
                <a:latin typeface="Google Sans"/>
              </a:rPr>
              <a:t>words or phrases that are used to match your ads with the terms people are searching for</a:t>
            </a:r>
            <a:r>
              <a:rPr lang="en-IN" sz="1600" b="0" i="0">
                <a:solidFill>
                  <a:srgbClr val="202124"/>
                </a:solidFill>
                <a:effectLst/>
                <a:latin typeface="Google Sans"/>
              </a:rPr>
              <a:t>.</a:t>
            </a:r>
          </a:p>
        </p:txBody>
      </p:sp>
      <p:sp>
        <p:nvSpPr>
          <p:cNvPr id="15" name="Rounded Rectangle 14">
            <a:extLst>
              <a:ext uri="{FF2B5EF4-FFF2-40B4-BE49-F238E27FC236}">
                <a16:creationId xmlns:a16="http://schemas.microsoft.com/office/drawing/2014/main" id="{E6A7F70A-9F35-7E2D-DD3C-CAD6044825D1}"/>
              </a:ext>
            </a:extLst>
          </p:cNvPr>
          <p:cNvSpPr/>
          <p:nvPr/>
        </p:nvSpPr>
        <p:spPr>
          <a:xfrm>
            <a:off x="859316" y="1907296"/>
            <a:ext cx="10481923" cy="4383336"/>
          </a:xfrm>
          <a:prstGeom prst="roundRect">
            <a:avLst/>
          </a:prstGeom>
          <a:solidFill>
            <a:srgbClr val="00B0F0"/>
          </a:solidFill>
          <a:ln>
            <a:solidFill>
              <a:srgbClr val="4CB1E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a:solidFill>
                <a:schemeClr val="tx1">
                  <a:lumMod val="75000"/>
                </a:schemeClr>
              </a:solidFill>
            </a:endParaRPr>
          </a:p>
        </p:txBody>
      </p:sp>
      <p:sp>
        <p:nvSpPr>
          <p:cNvPr id="18" name="Rounded Rectangle 17">
            <a:extLst>
              <a:ext uri="{FF2B5EF4-FFF2-40B4-BE49-F238E27FC236}">
                <a16:creationId xmlns:a16="http://schemas.microsoft.com/office/drawing/2014/main" id="{5AF6BB41-9074-BDB9-C66E-8D768AC2F578}"/>
              </a:ext>
            </a:extLst>
          </p:cNvPr>
          <p:cNvSpPr/>
          <p:nvPr/>
        </p:nvSpPr>
        <p:spPr>
          <a:xfrm>
            <a:off x="4158596" y="2126255"/>
            <a:ext cx="6846198" cy="3955056"/>
          </a:xfrm>
          <a:prstGeom prst="roundRect">
            <a:avLst/>
          </a:prstGeom>
          <a:solidFill>
            <a:srgbClr val="008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b="1">
              <a:solidFill>
                <a:schemeClr val="bg1"/>
              </a:solidFill>
            </a:endParaRPr>
          </a:p>
        </p:txBody>
      </p:sp>
      <p:sp>
        <p:nvSpPr>
          <p:cNvPr id="19" name="Rounded Rectangle 18">
            <a:extLst>
              <a:ext uri="{FF2B5EF4-FFF2-40B4-BE49-F238E27FC236}">
                <a16:creationId xmlns:a16="http://schemas.microsoft.com/office/drawing/2014/main" id="{99AF9426-5E05-7820-F842-8820A9C9E3CF}"/>
              </a:ext>
            </a:extLst>
          </p:cNvPr>
          <p:cNvSpPr/>
          <p:nvPr/>
        </p:nvSpPr>
        <p:spPr>
          <a:xfrm>
            <a:off x="7460540" y="2331593"/>
            <a:ext cx="3207417" cy="35347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a:p>
          <a:p>
            <a:pPr algn="ctr"/>
            <a:endParaRPr lang="en-US" sz="1400" b="1"/>
          </a:p>
        </p:txBody>
      </p:sp>
      <p:sp>
        <p:nvSpPr>
          <p:cNvPr id="20" name="TextBox 19">
            <a:extLst>
              <a:ext uri="{FF2B5EF4-FFF2-40B4-BE49-F238E27FC236}">
                <a16:creationId xmlns:a16="http://schemas.microsoft.com/office/drawing/2014/main" id="{F89D5FDD-980F-95C7-AE83-992B1ADD1347}"/>
              </a:ext>
            </a:extLst>
          </p:cNvPr>
          <p:cNvSpPr txBox="1"/>
          <p:nvPr/>
        </p:nvSpPr>
        <p:spPr>
          <a:xfrm>
            <a:off x="1187206" y="2583522"/>
            <a:ext cx="2699062" cy="3046988"/>
          </a:xfrm>
          <a:prstGeom prst="rect">
            <a:avLst/>
          </a:prstGeom>
          <a:noFill/>
        </p:spPr>
        <p:txBody>
          <a:bodyPr wrap="square" rtlCol="0">
            <a:spAutoFit/>
          </a:bodyPr>
          <a:lstStyle/>
          <a:p>
            <a:pPr algn="ctr"/>
            <a:r>
              <a:rPr lang="en-US" sz="1600" b="1">
                <a:solidFill>
                  <a:schemeClr val="bg1"/>
                </a:solidFill>
              </a:rPr>
              <a:t>Broad Match</a:t>
            </a:r>
          </a:p>
          <a:p>
            <a:pPr algn="ctr"/>
            <a:endParaRPr lang="en-US" sz="1600" b="1">
              <a:solidFill>
                <a:schemeClr val="bg1"/>
              </a:solidFill>
            </a:endParaRPr>
          </a:p>
          <a:p>
            <a:pPr algn="ctr"/>
            <a:r>
              <a:rPr lang="en-US" sz="1600">
                <a:solidFill>
                  <a:schemeClr val="bg1"/>
                </a:solidFill>
              </a:rPr>
              <a:t>Ads are show on searches that </a:t>
            </a:r>
            <a:r>
              <a:rPr lang="en-US" sz="1600" b="1">
                <a:solidFill>
                  <a:schemeClr val="bg1"/>
                </a:solidFill>
              </a:rPr>
              <a:t>related</a:t>
            </a:r>
            <a:r>
              <a:rPr lang="en-US" sz="1600">
                <a:solidFill>
                  <a:schemeClr val="bg1"/>
                </a:solidFill>
              </a:rPr>
              <a:t> to your keyword</a:t>
            </a:r>
          </a:p>
          <a:p>
            <a:pPr algn="ctr"/>
            <a:endParaRPr lang="en-US" sz="1600">
              <a:solidFill>
                <a:schemeClr val="bg1"/>
              </a:solidFill>
            </a:endParaRPr>
          </a:p>
          <a:p>
            <a:pPr algn="ctr"/>
            <a:r>
              <a:rPr lang="en-US" sz="1600" b="1">
                <a:solidFill>
                  <a:schemeClr val="bg1"/>
                </a:solidFill>
              </a:rPr>
              <a:t>Keyword</a:t>
            </a:r>
          </a:p>
          <a:p>
            <a:pPr algn="ctr"/>
            <a:r>
              <a:rPr lang="en-US" sz="1600">
                <a:solidFill>
                  <a:schemeClr val="bg1"/>
                </a:solidFill>
              </a:rPr>
              <a:t>Health analytics</a:t>
            </a:r>
          </a:p>
          <a:p>
            <a:pPr algn="ctr"/>
            <a:endParaRPr lang="en-US" sz="1600" b="1">
              <a:solidFill>
                <a:schemeClr val="bg1"/>
              </a:solidFill>
            </a:endParaRPr>
          </a:p>
          <a:p>
            <a:pPr algn="ctr"/>
            <a:r>
              <a:rPr lang="en-US" sz="1600" b="1">
                <a:solidFill>
                  <a:schemeClr val="bg1"/>
                </a:solidFill>
              </a:rPr>
              <a:t>Search term</a:t>
            </a:r>
          </a:p>
          <a:p>
            <a:pPr algn="ctr"/>
            <a:r>
              <a:rPr lang="en-US" sz="1600">
                <a:solidFill>
                  <a:schemeClr val="bg1"/>
                </a:solidFill>
              </a:rPr>
              <a:t>health care index</a:t>
            </a:r>
          </a:p>
          <a:p>
            <a:pPr algn="ctr"/>
            <a:r>
              <a:rPr lang="en-US" sz="1600">
                <a:solidFill>
                  <a:schemeClr val="bg1"/>
                </a:solidFill>
              </a:rPr>
              <a:t>global health statistics</a:t>
            </a:r>
          </a:p>
        </p:txBody>
      </p:sp>
      <p:sp>
        <p:nvSpPr>
          <p:cNvPr id="21" name="TextBox 20">
            <a:extLst>
              <a:ext uri="{FF2B5EF4-FFF2-40B4-BE49-F238E27FC236}">
                <a16:creationId xmlns:a16="http://schemas.microsoft.com/office/drawing/2014/main" id="{EACCFA1A-24D8-1E5E-DA95-906072A2D245}"/>
              </a:ext>
            </a:extLst>
          </p:cNvPr>
          <p:cNvSpPr txBox="1"/>
          <p:nvPr/>
        </p:nvSpPr>
        <p:spPr>
          <a:xfrm>
            <a:off x="4567783" y="2335577"/>
            <a:ext cx="2555921" cy="3724096"/>
          </a:xfrm>
          <a:prstGeom prst="rect">
            <a:avLst/>
          </a:prstGeom>
          <a:noFill/>
        </p:spPr>
        <p:txBody>
          <a:bodyPr wrap="square" rtlCol="0">
            <a:spAutoFit/>
          </a:bodyPr>
          <a:lstStyle/>
          <a:p>
            <a:pPr algn="ctr"/>
            <a:endParaRPr lang="en-US" sz="1600" b="1">
              <a:solidFill>
                <a:schemeClr val="bg1"/>
              </a:solidFill>
            </a:endParaRPr>
          </a:p>
          <a:p>
            <a:pPr algn="ctr"/>
            <a:r>
              <a:rPr lang="en-US" sz="1600" b="1">
                <a:solidFill>
                  <a:schemeClr val="bg1"/>
                </a:solidFill>
              </a:rPr>
              <a:t>Phrase Match</a:t>
            </a:r>
          </a:p>
          <a:p>
            <a:pPr algn="ctr"/>
            <a:endParaRPr lang="en-US" sz="1600" b="1">
              <a:solidFill>
                <a:schemeClr val="bg1"/>
              </a:solidFill>
            </a:endParaRPr>
          </a:p>
          <a:p>
            <a:pPr algn="ctr"/>
            <a:r>
              <a:rPr lang="en-US" sz="1600">
                <a:solidFill>
                  <a:schemeClr val="bg1"/>
                </a:solidFill>
              </a:rPr>
              <a:t>Ads are show on searches that </a:t>
            </a:r>
            <a:r>
              <a:rPr lang="en-US" sz="1600" b="1">
                <a:solidFill>
                  <a:schemeClr val="bg1"/>
                </a:solidFill>
              </a:rPr>
              <a:t>include</a:t>
            </a:r>
            <a:r>
              <a:rPr lang="en-US" sz="1600">
                <a:solidFill>
                  <a:schemeClr val="bg1"/>
                </a:solidFill>
              </a:rPr>
              <a:t> the meaning of the keyword</a:t>
            </a:r>
          </a:p>
          <a:p>
            <a:pPr algn="ctr"/>
            <a:endParaRPr lang="en-US" sz="1600">
              <a:solidFill>
                <a:schemeClr val="bg1"/>
              </a:solidFill>
            </a:endParaRPr>
          </a:p>
          <a:p>
            <a:pPr algn="ctr"/>
            <a:r>
              <a:rPr lang="en-US" sz="1600" b="1">
                <a:solidFill>
                  <a:schemeClr val="bg1"/>
                </a:solidFill>
              </a:rPr>
              <a:t>Keyword</a:t>
            </a:r>
          </a:p>
          <a:p>
            <a:pPr algn="ctr"/>
            <a:r>
              <a:rPr lang="en-US" sz="1600">
                <a:solidFill>
                  <a:schemeClr val="bg1"/>
                </a:solidFill>
              </a:rPr>
              <a:t>“Health analytics”</a:t>
            </a:r>
          </a:p>
          <a:p>
            <a:pPr algn="ctr"/>
            <a:endParaRPr lang="en-US" sz="1600">
              <a:solidFill>
                <a:schemeClr val="bg1"/>
              </a:solidFill>
            </a:endParaRPr>
          </a:p>
          <a:p>
            <a:pPr algn="ctr"/>
            <a:r>
              <a:rPr lang="en-US" sz="1600" b="1">
                <a:solidFill>
                  <a:schemeClr val="bg1"/>
                </a:solidFill>
              </a:rPr>
              <a:t>Search term</a:t>
            </a:r>
          </a:p>
          <a:p>
            <a:pPr algn="ctr"/>
            <a:r>
              <a:rPr lang="en-US" sz="1600">
                <a:solidFill>
                  <a:schemeClr val="bg1"/>
                </a:solidFill>
              </a:rPr>
              <a:t>health analytics consulting healthcare analyst</a:t>
            </a:r>
          </a:p>
          <a:p>
            <a:pPr algn="ctr"/>
            <a:endParaRPr lang="en-US" sz="1400" b="1">
              <a:solidFill>
                <a:schemeClr val="bg1"/>
              </a:solidFill>
            </a:endParaRPr>
          </a:p>
          <a:p>
            <a:pPr algn="ctr"/>
            <a:endParaRPr lang="en-US" sz="1400" b="1">
              <a:solidFill>
                <a:schemeClr val="bg1"/>
              </a:solidFill>
            </a:endParaRPr>
          </a:p>
        </p:txBody>
      </p:sp>
      <p:sp>
        <p:nvSpPr>
          <p:cNvPr id="22" name="TextBox 21">
            <a:extLst>
              <a:ext uri="{FF2B5EF4-FFF2-40B4-BE49-F238E27FC236}">
                <a16:creationId xmlns:a16="http://schemas.microsoft.com/office/drawing/2014/main" id="{F51BC0BF-D391-9A15-20A4-78AE1F680E60}"/>
              </a:ext>
            </a:extLst>
          </p:cNvPr>
          <p:cNvSpPr txBox="1"/>
          <p:nvPr/>
        </p:nvSpPr>
        <p:spPr>
          <a:xfrm>
            <a:off x="7662935" y="2583522"/>
            <a:ext cx="2764767" cy="2800767"/>
          </a:xfrm>
          <a:prstGeom prst="rect">
            <a:avLst/>
          </a:prstGeom>
          <a:noFill/>
        </p:spPr>
        <p:txBody>
          <a:bodyPr wrap="square" rtlCol="0">
            <a:spAutoFit/>
          </a:bodyPr>
          <a:lstStyle/>
          <a:p>
            <a:pPr algn="ctr"/>
            <a:r>
              <a:rPr lang="en-US" sz="1600" b="1">
                <a:solidFill>
                  <a:schemeClr val="bg1"/>
                </a:solidFill>
              </a:rPr>
              <a:t>Exact Match</a:t>
            </a:r>
          </a:p>
          <a:p>
            <a:pPr algn="ctr"/>
            <a:endParaRPr lang="en-US" sz="1600" b="1">
              <a:solidFill>
                <a:schemeClr val="bg1"/>
              </a:solidFill>
            </a:endParaRPr>
          </a:p>
          <a:p>
            <a:pPr algn="ctr"/>
            <a:r>
              <a:rPr lang="en-US" sz="1600">
                <a:solidFill>
                  <a:schemeClr val="bg1"/>
                </a:solidFill>
              </a:rPr>
              <a:t>Ads are show on searches that are the </a:t>
            </a:r>
            <a:r>
              <a:rPr lang="en-US" sz="1600" b="1">
                <a:solidFill>
                  <a:schemeClr val="bg1"/>
                </a:solidFill>
              </a:rPr>
              <a:t>same meaning</a:t>
            </a:r>
            <a:r>
              <a:rPr lang="en-US" sz="1600">
                <a:solidFill>
                  <a:schemeClr val="bg1"/>
                </a:solidFill>
              </a:rPr>
              <a:t> as your keyword</a:t>
            </a:r>
          </a:p>
          <a:p>
            <a:pPr algn="ctr"/>
            <a:endParaRPr lang="en-US" sz="1600" b="1"/>
          </a:p>
          <a:p>
            <a:pPr algn="ctr"/>
            <a:r>
              <a:rPr lang="en-US" sz="1600" b="1">
                <a:solidFill>
                  <a:schemeClr val="bg1"/>
                </a:solidFill>
              </a:rPr>
              <a:t>Keyword</a:t>
            </a:r>
          </a:p>
          <a:p>
            <a:pPr algn="ctr"/>
            <a:r>
              <a:rPr lang="en-US" sz="1600">
                <a:solidFill>
                  <a:schemeClr val="bg1"/>
                </a:solidFill>
              </a:rPr>
              <a:t>[Health analytics]</a:t>
            </a:r>
          </a:p>
          <a:p>
            <a:pPr algn="ctr"/>
            <a:endParaRPr lang="en-US" sz="1600">
              <a:solidFill>
                <a:schemeClr val="bg1"/>
              </a:solidFill>
            </a:endParaRPr>
          </a:p>
          <a:p>
            <a:pPr algn="ctr"/>
            <a:r>
              <a:rPr lang="en-US" sz="1600" b="1">
                <a:solidFill>
                  <a:schemeClr val="bg1"/>
                </a:solidFill>
              </a:rPr>
              <a:t>Search term</a:t>
            </a:r>
          </a:p>
          <a:p>
            <a:pPr algn="ctr"/>
            <a:r>
              <a:rPr lang="en-US" sz="1600">
                <a:solidFill>
                  <a:schemeClr val="bg1"/>
                </a:solidFill>
              </a:rPr>
              <a:t>health analytics</a:t>
            </a:r>
            <a:endParaRPr lang="en-US" sz="1600">
              <a:solidFill>
                <a:schemeClr val="tx2"/>
              </a:solidFill>
            </a:endParaRPr>
          </a:p>
        </p:txBody>
      </p:sp>
    </p:spTree>
    <p:extLst>
      <p:ext uri="{BB962C8B-B14F-4D97-AF65-F5344CB8AC3E}">
        <p14:creationId xmlns:p14="http://schemas.microsoft.com/office/powerpoint/2010/main" val="3195615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AAEF-EF5F-46E8-B344-1E1ADD5D6127}"/>
              </a:ext>
            </a:extLst>
          </p:cNvPr>
          <p:cNvSpPr>
            <a:spLocks noGrp="1"/>
          </p:cNvSpPr>
          <p:nvPr>
            <p:ph type="title"/>
          </p:nvPr>
        </p:nvSpPr>
        <p:spPr>
          <a:xfrm>
            <a:off x="384694" y="294468"/>
            <a:ext cx="11338560" cy="768263"/>
          </a:xfrm>
        </p:spPr>
        <p:txBody>
          <a:bodyPr/>
          <a:lstStyle/>
          <a:p>
            <a:r>
              <a:rPr lang="en-US"/>
              <a:t>Learnings / Best Practice for Paid Search campaigns</a:t>
            </a:r>
          </a:p>
        </p:txBody>
      </p:sp>
      <p:sp>
        <p:nvSpPr>
          <p:cNvPr id="40" name="Oval 39">
            <a:extLst>
              <a:ext uri="{FF2B5EF4-FFF2-40B4-BE49-F238E27FC236}">
                <a16:creationId xmlns:a16="http://schemas.microsoft.com/office/drawing/2014/main" id="{94FFDEE9-FAB2-4D77-BFCA-4D08520ED388}"/>
              </a:ext>
            </a:extLst>
          </p:cNvPr>
          <p:cNvSpPr>
            <a:spLocks noChangeAspect="1"/>
          </p:cNvSpPr>
          <p:nvPr/>
        </p:nvSpPr>
        <p:spPr>
          <a:xfrm>
            <a:off x="443079" y="2938758"/>
            <a:ext cx="941338" cy="95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1" name="Oval 40">
            <a:extLst>
              <a:ext uri="{FF2B5EF4-FFF2-40B4-BE49-F238E27FC236}">
                <a16:creationId xmlns:a16="http://schemas.microsoft.com/office/drawing/2014/main" id="{E3A02408-1F7D-4695-98A3-A8075D418CE7}"/>
              </a:ext>
            </a:extLst>
          </p:cNvPr>
          <p:cNvSpPr>
            <a:spLocks noChangeAspect="1"/>
          </p:cNvSpPr>
          <p:nvPr/>
        </p:nvSpPr>
        <p:spPr>
          <a:xfrm>
            <a:off x="460418" y="295924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chorCtr="0"/>
          <a:lstStyle/>
          <a:p>
            <a:pPr algn="ctr"/>
            <a:r>
              <a:rPr lang="en-US" sz="2400" b="1">
                <a:latin typeface="Arial" panose="020B0604020202020204" pitchFamily="34" charset="0"/>
                <a:cs typeface="Arial" panose="020B0604020202020204" pitchFamily="34" charset="0"/>
              </a:rPr>
              <a:t>2</a:t>
            </a:r>
          </a:p>
        </p:txBody>
      </p:sp>
      <p:sp>
        <p:nvSpPr>
          <p:cNvPr id="42" name="Oval 41">
            <a:extLst>
              <a:ext uri="{FF2B5EF4-FFF2-40B4-BE49-F238E27FC236}">
                <a16:creationId xmlns:a16="http://schemas.microsoft.com/office/drawing/2014/main" id="{7EDDEB50-99D9-4C31-B3DD-8FEDAE2C8966}"/>
              </a:ext>
            </a:extLst>
          </p:cNvPr>
          <p:cNvSpPr>
            <a:spLocks noChangeAspect="1"/>
          </p:cNvSpPr>
          <p:nvPr/>
        </p:nvSpPr>
        <p:spPr>
          <a:xfrm>
            <a:off x="443079" y="1772492"/>
            <a:ext cx="941338" cy="95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3" name="Oval 42">
            <a:extLst>
              <a:ext uri="{FF2B5EF4-FFF2-40B4-BE49-F238E27FC236}">
                <a16:creationId xmlns:a16="http://schemas.microsoft.com/office/drawing/2014/main" id="{69C1A075-4DDA-47C3-BDE0-69ABCA345FBE}"/>
              </a:ext>
            </a:extLst>
          </p:cNvPr>
          <p:cNvSpPr>
            <a:spLocks noChangeAspect="1"/>
          </p:cNvSpPr>
          <p:nvPr/>
        </p:nvSpPr>
        <p:spPr>
          <a:xfrm>
            <a:off x="460418" y="1792982"/>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chorCtr="0"/>
          <a:lstStyle/>
          <a:p>
            <a:pPr algn="ctr"/>
            <a:r>
              <a:rPr lang="en-US" sz="2400" b="1">
                <a:latin typeface="Arial" panose="020B0604020202020204" pitchFamily="34" charset="0"/>
                <a:cs typeface="Arial" panose="020B0604020202020204" pitchFamily="34" charset="0"/>
              </a:rPr>
              <a:t>1</a:t>
            </a:r>
          </a:p>
        </p:txBody>
      </p:sp>
      <p:sp>
        <p:nvSpPr>
          <p:cNvPr id="44" name="Oval 43">
            <a:extLst>
              <a:ext uri="{FF2B5EF4-FFF2-40B4-BE49-F238E27FC236}">
                <a16:creationId xmlns:a16="http://schemas.microsoft.com/office/drawing/2014/main" id="{3A2AF6EF-7CF8-43A8-91E6-5B54A89BF71A}"/>
              </a:ext>
            </a:extLst>
          </p:cNvPr>
          <p:cNvSpPr>
            <a:spLocks noChangeAspect="1"/>
          </p:cNvSpPr>
          <p:nvPr/>
        </p:nvSpPr>
        <p:spPr>
          <a:xfrm>
            <a:off x="443079" y="4105024"/>
            <a:ext cx="941338" cy="95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5" name="Oval 44">
            <a:extLst>
              <a:ext uri="{FF2B5EF4-FFF2-40B4-BE49-F238E27FC236}">
                <a16:creationId xmlns:a16="http://schemas.microsoft.com/office/drawing/2014/main" id="{FA9BE1B4-3FA1-497E-834A-811F3F1FA52C}"/>
              </a:ext>
            </a:extLst>
          </p:cNvPr>
          <p:cNvSpPr>
            <a:spLocks noChangeAspect="1"/>
          </p:cNvSpPr>
          <p:nvPr/>
        </p:nvSpPr>
        <p:spPr>
          <a:xfrm>
            <a:off x="460418" y="412551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chorCtr="0"/>
          <a:lstStyle/>
          <a:p>
            <a:pPr algn="ctr"/>
            <a:r>
              <a:rPr lang="en-US" sz="2400" b="1">
                <a:latin typeface="Arial" panose="020B0604020202020204" pitchFamily="34" charset="0"/>
                <a:cs typeface="Arial" panose="020B0604020202020204" pitchFamily="34" charset="0"/>
              </a:rPr>
              <a:t>3</a:t>
            </a:r>
          </a:p>
        </p:txBody>
      </p:sp>
      <p:sp>
        <p:nvSpPr>
          <p:cNvPr id="46" name="Oval 45">
            <a:extLst>
              <a:ext uri="{FF2B5EF4-FFF2-40B4-BE49-F238E27FC236}">
                <a16:creationId xmlns:a16="http://schemas.microsoft.com/office/drawing/2014/main" id="{4ACB8663-62F6-4374-B65A-5C9EC211764B}"/>
              </a:ext>
            </a:extLst>
          </p:cNvPr>
          <p:cNvSpPr>
            <a:spLocks noChangeAspect="1"/>
          </p:cNvSpPr>
          <p:nvPr/>
        </p:nvSpPr>
        <p:spPr>
          <a:xfrm>
            <a:off x="443079" y="5271290"/>
            <a:ext cx="941338" cy="95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7" name="Oval 46">
            <a:extLst>
              <a:ext uri="{FF2B5EF4-FFF2-40B4-BE49-F238E27FC236}">
                <a16:creationId xmlns:a16="http://schemas.microsoft.com/office/drawing/2014/main" id="{E3DA14AF-5C09-4DE0-AAB5-43C9C8FB982F}"/>
              </a:ext>
            </a:extLst>
          </p:cNvPr>
          <p:cNvSpPr>
            <a:spLocks noChangeAspect="1"/>
          </p:cNvSpPr>
          <p:nvPr/>
        </p:nvSpPr>
        <p:spPr>
          <a:xfrm>
            <a:off x="460418" y="5291780"/>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chorCtr="0"/>
          <a:lstStyle/>
          <a:p>
            <a:pPr algn="ctr"/>
            <a:r>
              <a:rPr lang="en-US" sz="2400" b="1">
                <a:latin typeface="Arial" panose="020B0604020202020204" pitchFamily="34" charset="0"/>
                <a:cs typeface="Arial" panose="020B0604020202020204" pitchFamily="34" charset="0"/>
              </a:rPr>
              <a:t>4</a:t>
            </a:r>
          </a:p>
        </p:txBody>
      </p:sp>
      <p:sp>
        <p:nvSpPr>
          <p:cNvPr id="70" name="Arc 69">
            <a:extLst>
              <a:ext uri="{FF2B5EF4-FFF2-40B4-BE49-F238E27FC236}">
                <a16:creationId xmlns:a16="http://schemas.microsoft.com/office/drawing/2014/main" id="{9AEAABD7-EB61-42F0-A92B-7A3DFF181F5F}"/>
              </a:ext>
            </a:extLst>
          </p:cNvPr>
          <p:cNvSpPr/>
          <p:nvPr/>
        </p:nvSpPr>
        <p:spPr>
          <a:xfrm flipH="1">
            <a:off x="378664" y="1716000"/>
            <a:ext cx="1070167" cy="1072245"/>
          </a:xfrm>
          <a:prstGeom prst="arc">
            <a:avLst>
              <a:gd name="adj1" fmla="val 16200000"/>
              <a:gd name="adj2" fmla="val 5498192"/>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a:extLst>
              <a:ext uri="{FF2B5EF4-FFF2-40B4-BE49-F238E27FC236}">
                <a16:creationId xmlns:a16="http://schemas.microsoft.com/office/drawing/2014/main" id="{E5618733-6C8E-4D8A-A6B9-4731F674E06D}"/>
              </a:ext>
            </a:extLst>
          </p:cNvPr>
          <p:cNvSpPr/>
          <p:nvPr/>
        </p:nvSpPr>
        <p:spPr>
          <a:xfrm flipH="1">
            <a:off x="378664" y="2882265"/>
            <a:ext cx="1070167" cy="1072245"/>
          </a:xfrm>
          <a:prstGeom prst="arc">
            <a:avLst>
              <a:gd name="adj1" fmla="val 16200000"/>
              <a:gd name="adj2" fmla="val 5526258"/>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c 71">
            <a:extLst>
              <a:ext uri="{FF2B5EF4-FFF2-40B4-BE49-F238E27FC236}">
                <a16:creationId xmlns:a16="http://schemas.microsoft.com/office/drawing/2014/main" id="{01C547AA-A1D3-41D7-B506-6BD0D5D122A1}"/>
              </a:ext>
            </a:extLst>
          </p:cNvPr>
          <p:cNvSpPr/>
          <p:nvPr/>
        </p:nvSpPr>
        <p:spPr>
          <a:xfrm flipH="1">
            <a:off x="378664" y="4048532"/>
            <a:ext cx="1070167" cy="1072245"/>
          </a:xfrm>
          <a:prstGeom prst="arc">
            <a:avLst>
              <a:gd name="adj1" fmla="val 16200000"/>
              <a:gd name="adj2" fmla="val 5462501"/>
            </a:avLst>
          </a:prstGeom>
          <a:ln w="381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Arc 72">
            <a:extLst>
              <a:ext uri="{FF2B5EF4-FFF2-40B4-BE49-F238E27FC236}">
                <a16:creationId xmlns:a16="http://schemas.microsoft.com/office/drawing/2014/main" id="{69564947-E972-4543-A9FA-2ADC663B24ED}"/>
              </a:ext>
            </a:extLst>
          </p:cNvPr>
          <p:cNvSpPr/>
          <p:nvPr/>
        </p:nvSpPr>
        <p:spPr>
          <a:xfrm flipH="1">
            <a:off x="378664" y="5214798"/>
            <a:ext cx="1070167" cy="1072245"/>
          </a:xfrm>
          <a:prstGeom prst="arc">
            <a:avLst>
              <a:gd name="adj1" fmla="val 16200000"/>
              <a:gd name="adj2" fmla="val 5505012"/>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3159BD9F-9890-455C-80F1-0F5D06194E58}"/>
              </a:ext>
            </a:extLst>
          </p:cNvPr>
          <p:cNvCxnSpPr>
            <a:cxnSpLocks/>
          </p:cNvCxnSpPr>
          <p:nvPr/>
        </p:nvCxnSpPr>
        <p:spPr>
          <a:xfrm>
            <a:off x="913986" y="2788245"/>
            <a:ext cx="10800220" cy="0"/>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6FC5FB-22CC-4AB6-BF7F-400ACF947046}"/>
              </a:ext>
            </a:extLst>
          </p:cNvPr>
          <p:cNvCxnSpPr>
            <a:cxnSpLocks/>
          </p:cNvCxnSpPr>
          <p:nvPr/>
        </p:nvCxnSpPr>
        <p:spPr>
          <a:xfrm>
            <a:off x="923467" y="3954511"/>
            <a:ext cx="10800220"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EB46B24-AF86-430D-8032-610CB48BB1C2}"/>
              </a:ext>
            </a:extLst>
          </p:cNvPr>
          <p:cNvCxnSpPr>
            <a:cxnSpLocks/>
          </p:cNvCxnSpPr>
          <p:nvPr/>
        </p:nvCxnSpPr>
        <p:spPr>
          <a:xfrm>
            <a:off x="923467" y="5120777"/>
            <a:ext cx="10800220" cy="0"/>
          </a:xfrm>
          <a:prstGeom prst="line">
            <a:avLst/>
          </a:prstGeom>
          <a:ln w="381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368B2EC-9E59-4BA6-9FB6-7CFD899343A0}"/>
              </a:ext>
            </a:extLst>
          </p:cNvPr>
          <p:cNvCxnSpPr>
            <a:cxnSpLocks/>
          </p:cNvCxnSpPr>
          <p:nvPr/>
        </p:nvCxnSpPr>
        <p:spPr>
          <a:xfrm>
            <a:off x="923467" y="6287043"/>
            <a:ext cx="10800220"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6" name="Rounded Rectangle 69">
            <a:extLst>
              <a:ext uri="{FF2B5EF4-FFF2-40B4-BE49-F238E27FC236}">
                <a16:creationId xmlns:a16="http://schemas.microsoft.com/office/drawing/2014/main" id="{FEACCE26-8F70-48D8-884A-EC11E66C00AB}"/>
              </a:ext>
            </a:extLst>
          </p:cNvPr>
          <p:cNvSpPr>
            <a:spLocks/>
          </p:cNvSpPr>
          <p:nvPr/>
        </p:nvSpPr>
        <p:spPr>
          <a:xfrm>
            <a:off x="1470375" y="1851946"/>
            <a:ext cx="10278545" cy="81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fontAlgn="base">
              <a:spcAft>
                <a:spcPts val="300"/>
              </a:spcAft>
              <a:buNone/>
              <a:defRPr/>
            </a:pPr>
            <a:r>
              <a:rPr lang="en-US" sz="1600" b="1">
                <a:solidFill>
                  <a:schemeClr val="tx1"/>
                </a:solidFill>
                <a:latin typeface="Arial" panose="020B0604020202020204" pitchFamily="34" charset="0"/>
                <a:cs typeface="Arial" panose="020B0604020202020204" pitchFamily="34" charset="0"/>
              </a:rPr>
              <a:t>Keyword and ad group Strategy</a:t>
            </a:r>
          </a:p>
          <a:p>
            <a:pPr marL="182880" lvl="0" indent="-182880" fontAlgn="base">
              <a:spcAft>
                <a:spcPts val="300"/>
              </a:spcAft>
              <a:buFont typeface="Arial" panose="020B0604020202020204" pitchFamily="34" charset="0"/>
              <a:buChar char="•"/>
              <a:defRPr/>
            </a:pPr>
            <a:r>
              <a:rPr lang="en-US" sz="1400">
                <a:solidFill>
                  <a:schemeClr val="tx1"/>
                </a:solidFill>
                <a:latin typeface="Arial" panose="020B0604020202020204" pitchFamily="34" charset="0"/>
                <a:cs typeface="Arial" panose="020B0604020202020204" pitchFamily="34" charset="0"/>
              </a:rPr>
              <a:t>Try to keep keywords, ad copy and landing page content closely linked for a higher quality score</a:t>
            </a:r>
          </a:p>
          <a:p>
            <a:pPr marL="182880" lvl="0" indent="-182880" fontAlgn="base">
              <a:spcAft>
                <a:spcPts val="300"/>
              </a:spcAft>
              <a:buFont typeface="Arial" panose="020B0604020202020204" pitchFamily="34" charset="0"/>
              <a:buChar char="•"/>
              <a:defRPr/>
            </a:pPr>
            <a:r>
              <a:rPr lang="en-US" sz="1400">
                <a:solidFill>
                  <a:schemeClr val="tx1"/>
                </a:solidFill>
                <a:latin typeface="Arial" panose="020B0604020202020204" pitchFamily="34" charset="0"/>
                <a:cs typeface="Arial" panose="020B0604020202020204" pitchFamily="34" charset="0"/>
              </a:rPr>
              <a:t>Match ad copy to specific landing pages and keep them in separate ad groups</a:t>
            </a:r>
          </a:p>
        </p:txBody>
      </p:sp>
      <p:sp>
        <p:nvSpPr>
          <p:cNvPr id="27" name="Rounded Rectangle 69">
            <a:extLst>
              <a:ext uri="{FF2B5EF4-FFF2-40B4-BE49-F238E27FC236}">
                <a16:creationId xmlns:a16="http://schemas.microsoft.com/office/drawing/2014/main" id="{A78D6C61-76DE-4D3B-AEA1-ADE242A3C7F9}"/>
              </a:ext>
            </a:extLst>
          </p:cNvPr>
          <p:cNvSpPr>
            <a:spLocks/>
          </p:cNvSpPr>
          <p:nvPr/>
        </p:nvSpPr>
        <p:spPr>
          <a:xfrm>
            <a:off x="1470375" y="3018212"/>
            <a:ext cx="10278545" cy="81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fontAlgn="base">
              <a:spcAft>
                <a:spcPts val="300"/>
              </a:spcAft>
              <a:buNone/>
              <a:defRPr/>
            </a:pPr>
            <a:r>
              <a:rPr lang="en-US" sz="1600" b="1">
                <a:solidFill>
                  <a:schemeClr val="tx1"/>
                </a:solidFill>
                <a:latin typeface="Arial" panose="020B0604020202020204" pitchFamily="34" charset="0"/>
                <a:cs typeface="Arial" panose="020B0604020202020204" pitchFamily="34" charset="0"/>
              </a:rPr>
              <a:t>Ad Extensions</a:t>
            </a:r>
          </a:p>
          <a:p>
            <a:pPr marL="182880" lvl="0" indent="-182880" fontAlgn="base">
              <a:spcAft>
                <a:spcPts val="300"/>
              </a:spcAft>
              <a:buFont typeface="Arial" panose="020B0604020202020204" pitchFamily="34" charset="0"/>
              <a:buChar char="•"/>
              <a:defRPr/>
            </a:pPr>
            <a:r>
              <a:rPr lang="en-US" sz="1400">
                <a:solidFill>
                  <a:schemeClr val="tx1"/>
                </a:solidFill>
                <a:latin typeface="Arial" panose="020B0604020202020204" pitchFamily="34" charset="0"/>
                <a:cs typeface="Arial" panose="020B0604020202020204" pitchFamily="34" charset="0"/>
              </a:rPr>
              <a:t>Google has multiple ad extensions that can be added to search ads such as Call Outs and Site Links</a:t>
            </a:r>
          </a:p>
          <a:p>
            <a:pPr marL="182880" lvl="0" indent="-182880" fontAlgn="base">
              <a:spcAft>
                <a:spcPts val="300"/>
              </a:spcAft>
              <a:buFont typeface="Arial" panose="020B0604020202020204" pitchFamily="34" charset="0"/>
              <a:buChar char="•"/>
              <a:defRPr/>
            </a:pPr>
            <a:r>
              <a:rPr lang="en-US" sz="1400">
                <a:solidFill>
                  <a:schemeClr val="tx1"/>
                </a:solidFill>
                <a:latin typeface="Arial" panose="020B0604020202020204" pitchFamily="34" charset="0"/>
                <a:cs typeface="Arial" panose="020B0604020202020204" pitchFamily="34" charset="0"/>
              </a:rPr>
              <a:t>Use them to improve click through rates and help ads stand out</a:t>
            </a:r>
          </a:p>
        </p:txBody>
      </p:sp>
      <p:sp>
        <p:nvSpPr>
          <p:cNvPr id="28" name="Rounded Rectangle 69">
            <a:extLst>
              <a:ext uri="{FF2B5EF4-FFF2-40B4-BE49-F238E27FC236}">
                <a16:creationId xmlns:a16="http://schemas.microsoft.com/office/drawing/2014/main" id="{63753C7E-95A3-47F3-9949-D2FC5F887658}"/>
              </a:ext>
            </a:extLst>
          </p:cNvPr>
          <p:cNvSpPr>
            <a:spLocks/>
          </p:cNvSpPr>
          <p:nvPr/>
        </p:nvSpPr>
        <p:spPr>
          <a:xfrm>
            <a:off x="1470375" y="4184478"/>
            <a:ext cx="10278545" cy="81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fontAlgn="base">
              <a:spcAft>
                <a:spcPts val="300"/>
              </a:spcAft>
              <a:buNone/>
              <a:defRPr/>
            </a:pPr>
            <a:r>
              <a:rPr lang="en-US" sz="1600" b="1">
                <a:solidFill>
                  <a:schemeClr val="tx1"/>
                </a:solidFill>
                <a:latin typeface="Arial" panose="020B0604020202020204" pitchFamily="34" charset="0"/>
                <a:cs typeface="Arial" panose="020B0604020202020204" pitchFamily="34" charset="0"/>
              </a:rPr>
              <a:t>Responsive Search Ads / Pinning</a:t>
            </a:r>
          </a:p>
          <a:p>
            <a:pPr marL="182880" lvl="0" indent="-182880" fontAlgn="base">
              <a:spcAft>
                <a:spcPts val="300"/>
              </a:spcAft>
              <a:buFont typeface="Arial" panose="020B0604020202020204" pitchFamily="34" charset="0"/>
              <a:buChar char="•"/>
              <a:defRPr/>
            </a:pPr>
            <a:r>
              <a:rPr lang="en-US" sz="1400">
                <a:solidFill>
                  <a:schemeClr val="tx1"/>
                </a:solidFill>
                <a:latin typeface="Arial" panose="020B0604020202020204" pitchFamily="34" charset="0"/>
                <a:cs typeface="Arial" panose="020B0604020202020204" pitchFamily="34" charset="0"/>
                <a:hlinkClick r:id="rId2"/>
              </a:rPr>
              <a:t>Responsive ads </a:t>
            </a:r>
            <a:r>
              <a:rPr lang="en-US" sz="1400">
                <a:solidFill>
                  <a:schemeClr val="tx1"/>
                </a:solidFill>
                <a:latin typeface="Arial" panose="020B0604020202020204" pitchFamily="34" charset="0"/>
                <a:cs typeface="Arial" panose="020B0604020202020204" pitchFamily="34" charset="0"/>
              </a:rPr>
              <a:t>dynamically mix and match headlines and description text for better performance</a:t>
            </a:r>
          </a:p>
          <a:p>
            <a:pPr marL="182880" lvl="0" indent="-182880" fontAlgn="base">
              <a:spcAft>
                <a:spcPts val="300"/>
              </a:spcAft>
              <a:buFont typeface="Arial" panose="020B0604020202020204" pitchFamily="34" charset="0"/>
              <a:buChar char="•"/>
              <a:defRPr/>
            </a:pPr>
            <a:r>
              <a:rPr lang="en-US" sz="1400">
                <a:solidFill>
                  <a:schemeClr val="tx1"/>
                </a:solidFill>
                <a:latin typeface="Arial" panose="020B0604020202020204" pitchFamily="34" charset="0"/>
                <a:cs typeface="Arial" panose="020B0604020202020204" pitchFamily="34" charset="0"/>
                <a:hlinkClick r:id="rId3"/>
              </a:rPr>
              <a:t>Pinning works best on ads </a:t>
            </a:r>
            <a:r>
              <a:rPr lang="en-US" sz="1400">
                <a:solidFill>
                  <a:schemeClr val="tx1"/>
                </a:solidFill>
                <a:latin typeface="Arial" panose="020B0604020202020204" pitchFamily="34" charset="0"/>
                <a:cs typeface="Arial" panose="020B0604020202020204" pitchFamily="34" charset="0"/>
              </a:rPr>
              <a:t>with specific headlines/description that must appear with every display</a:t>
            </a:r>
          </a:p>
        </p:txBody>
      </p:sp>
      <p:sp>
        <p:nvSpPr>
          <p:cNvPr id="29" name="Rounded Rectangle 69">
            <a:extLst>
              <a:ext uri="{FF2B5EF4-FFF2-40B4-BE49-F238E27FC236}">
                <a16:creationId xmlns:a16="http://schemas.microsoft.com/office/drawing/2014/main" id="{37B459C1-1E15-450E-9DF0-4FCF52ECC185}"/>
              </a:ext>
            </a:extLst>
          </p:cNvPr>
          <p:cNvSpPr>
            <a:spLocks/>
          </p:cNvSpPr>
          <p:nvPr/>
        </p:nvSpPr>
        <p:spPr>
          <a:xfrm>
            <a:off x="1470375" y="5350744"/>
            <a:ext cx="10278545" cy="81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fontAlgn="base">
              <a:spcAft>
                <a:spcPts val="300"/>
              </a:spcAft>
              <a:buNone/>
              <a:defRPr/>
            </a:pPr>
            <a:r>
              <a:rPr lang="en-US" sz="1600" b="1">
                <a:solidFill>
                  <a:schemeClr val="tx1"/>
                </a:solidFill>
                <a:latin typeface="Arial" panose="020B0604020202020204" pitchFamily="34" charset="0"/>
                <a:cs typeface="Arial" panose="020B0604020202020204" pitchFamily="34" charset="0"/>
              </a:rPr>
              <a:t>Coordinate with SEO efforts</a:t>
            </a:r>
          </a:p>
          <a:p>
            <a:pPr marL="182880" lvl="0" indent="-182880" fontAlgn="base">
              <a:spcAft>
                <a:spcPts val="300"/>
              </a:spcAft>
              <a:buFont typeface="Arial" panose="020B0604020202020204" pitchFamily="34" charset="0"/>
              <a:buChar char="•"/>
              <a:defRPr/>
            </a:pPr>
            <a:r>
              <a:rPr lang="en-US" sz="1400">
                <a:solidFill>
                  <a:schemeClr val="tx1"/>
                </a:solidFill>
                <a:latin typeface="Arial" panose="020B0604020202020204" pitchFamily="34" charset="0"/>
                <a:cs typeface="Arial" panose="020B0604020202020204" pitchFamily="34" charset="0"/>
              </a:rPr>
              <a:t>Use high performing or lead generating keywords as a base for SEO projects</a:t>
            </a:r>
          </a:p>
          <a:p>
            <a:pPr marL="182880" lvl="0" indent="-182880" fontAlgn="base">
              <a:spcAft>
                <a:spcPts val="300"/>
              </a:spcAft>
              <a:buFont typeface="Arial" panose="020B0604020202020204" pitchFamily="34" charset="0"/>
              <a:buChar char="•"/>
              <a:defRPr/>
            </a:pPr>
            <a:r>
              <a:rPr lang="en-US" sz="1400">
                <a:solidFill>
                  <a:schemeClr val="tx1"/>
                </a:solidFill>
                <a:latin typeface="Arial" panose="020B0604020202020204" pitchFamily="34" charset="0"/>
                <a:cs typeface="Arial" panose="020B0604020202020204" pitchFamily="34" charset="0"/>
              </a:rPr>
              <a:t>Incorporate keywords into page headings and copy</a:t>
            </a:r>
          </a:p>
        </p:txBody>
      </p:sp>
    </p:spTree>
    <p:extLst>
      <p:ext uri="{BB962C8B-B14F-4D97-AF65-F5344CB8AC3E}">
        <p14:creationId xmlns:p14="http://schemas.microsoft.com/office/powerpoint/2010/main" val="1913859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5921F-E2CE-4D1D-B2C9-53542872E72D}"/>
              </a:ext>
            </a:extLst>
          </p:cNvPr>
          <p:cNvSpPr>
            <a:spLocks noGrp="1"/>
          </p:cNvSpPr>
          <p:nvPr>
            <p:ph type="ctrTitle"/>
          </p:nvPr>
        </p:nvSpPr>
        <p:spPr/>
        <p:txBody>
          <a:bodyPr/>
          <a:lstStyle/>
          <a:p>
            <a:r>
              <a:rPr lang="en-GB"/>
              <a:t>Thank You</a:t>
            </a:r>
          </a:p>
        </p:txBody>
      </p:sp>
    </p:spTree>
    <p:extLst>
      <p:ext uri="{BB962C8B-B14F-4D97-AF65-F5344CB8AC3E}">
        <p14:creationId xmlns:p14="http://schemas.microsoft.com/office/powerpoint/2010/main" val="2092269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972565-B463-4A0D-AE01-73E66F414133}"/>
              </a:ext>
            </a:extLst>
          </p:cNvPr>
          <p:cNvSpPr>
            <a:spLocks noGrp="1"/>
          </p:cNvSpPr>
          <p:nvPr>
            <p:ph idx="1"/>
          </p:nvPr>
        </p:nvSpPr>
        <p:spPr/>
        <p:txBody>
          <a:bodyPr/>
          <a:lstStyle/>
          <a:p>
            <a:r>
              <a:rPr lang="en-US"/>
              <a:t>Welcome</a:t>
            </a:r>
          </a:p>
          <a:p>
            <a:r>
              <a:rPr lang="en-US"/>
              <a:t>Steps for new campaign setup</a:t>
            </a:r>
          </a:p>
          <a:p>
            <a:r>
              <a:rPr lang="en-US"/>
              <a:t>Targeting options and Best Practices:</a:t>
            </a:r>
          </a:p>
          <a:p>
            <a:pPr lvl="1"/>
            <a:r>
              <a:rPr lang="en-US"/>
              <a:t> Paid Social</a:t>
            </a:r>
          </a:p>
          <a:p>
            <a:pPr lvl="1"/>
            <a:r>
              <a:rPr lang="en-US"/>
              <a:t>Search campaigns</a:t>
            </a:r>
          </a:p>
          <a:p>
            <a:r>
              <a:rPr lang="en-US"/>
              <a:t>Open Q&amp;A/Discussion</a:t>
            </a:r>
          </a:p>
        </p:txBody>
      </p:sp>
      <p:sp>
        <p:nvSpPr>
          <p:cNvPr id="3" name="Title 2">
            <a:extLst>
              <a:ext uri="{FF2B5EF4-FFF2-40B4-BE49-F238E27FC236}">
                <a16:creationId xmlns:a16="http://schemas.microsoft.com/office/drawing/2014/main" id="{FD2B8B85-2E5A-4FD5-B022-868DF0E3763F}"/>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2706595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8C524C-9A53-4D86-B780-099467E78525}"/>
              </a:ext>
            </a:extLst>
          </p:cNvPr>
          <p:cNvSpPr>
            <a:spLocks noGrp="1"/>
          </p:cNvSpPr>
          <p:nvPr>
            <p:ph idx="1"/>
          </p:nvPr>
        </p:nvSpPr>
        <p:spPr>
          <a:xfrm>
            <a:off x="384694" y="1733834"/>
            <a:ext cx="5004052" cy="4276349"/>
          </a:xfrm>
        </p:spPr>
        <p:txBody>
          <a:bodyPr/>
          <a:lstStyle/>
          <a:p>
            <a:r>
              <a:rPr lang="en-US"/>
              <a:t>Get your questions answered by the marketing operations team.  Open Office Hours are held monthly with the following agenda:</a:t>
            </a:r>
          </a:p>
          <a:p>
            <a:pPr lvl="1"/>
            <a:r>
              <a:rPr lang="en-US"/>
              <a:t>Learn about a tip or best practice  </a:t>
            </a:r>
          </a:p>
          <a:p>
            <a:pPr lvl="1"/>
            <a:r>
              <a:rPr lang="en-US"/>
              <a:t>Ask a question – Pre-submit your questions </a:t>
            </a:r>
            <a:r>
              <a:rPr lang="en-US" u="sng">
                <a:hlinkClick r:id="rId2"/>
              </a:rPr>
              <a:t>here</a:t>
            </a:r>
            <a:r>
              <a:rPr lang="en-US" u="sng"/>
              <a:t> </a:t>
            </a:r>
            <a:r>
              <a:rPr lang="en-US"/>
              <a:t>or ask during the office hours</a:t>
            </a:r>
            <a:endParaRPr lang="en-US">
              <a:cs typeface="Arial"/>
            </a:endParaRPr>
          </a:p>
          <a:p>
            <a:pPr lvl="1"/>
            <a:r>
              <a:rPr lang="en-US"/>
              <a:t>Learn how to leverage IQVIA’s marketing systems and processes most effectively</a:t>
            </a:r>
            <a:endParaRPr lang="en-US">
              <a:cs typeface="Arial"/>
            </a:endParaRPr>
          </a:p>
          <a:p>
            <a:pPr lvl="1"/>
            <a:endParaRPr lang="en-US"/>
          </a:p>
          <a:p>
            <a:r>
              <a:rPr lang="en-US" b="1" u="sng"/>
              <a:t>Action:</a:t>
            </a:r>
            <a:r>
              <a:rPr lang="en-US" b="1"/>
              <a:t> </a:t>
            </a:r>
            <a:r>
              <a:rPr lang="en-US"/>
              <a:t>Sign up </a:t>
            </a:r>
            <a:r>
              <a:rPr lang="en-US">
                <a:hlinkClick r:id="rId3"/>
              </a:rPr>
              <a:t>here</a:t>
            </a:r>
            <a:r>
              <a:rPr lang="en-US"/>
              <a:t>, if you need to be added to the outlook invite</a:t>
            </a:r>
            <a:endParaRPr lang="en-US">
              <a:cs typeface="Arial"/>
            </a:endParaRPr>
          </a:p>
          <a:p>
            <a:endParaRPr lang="en-GB"/>
          </a:p>
          <a:p>
            <a:r>
              <a:rPr lang="en-US" b="1" u="sng">
                <a:cs typeface="Arial"/>
              </a:rPr>
              <a:t>Reminder: </a:t>
            </a:r>
            <a:r>
              <a:rPr lang="en-US">
                <a:cs typeface="Arial"/>
              </a:rPr>
              <a:t>Save your questions for the end or enter in the chat. We will address as many as we can!</a:t>
            </a:r>
          </a:p>
          <a:p>
            <a:endParaRPr lang="en-GB"/>
          </a:p>
        </p:txBody>
      </p:sp>
      <p:sp>
        <p:nvSpPr>
          <p:cNvPr id="4" name="Title 3">
            <a:extLst>
              <a:ext uri="{FF2B5EF4-FFF2-40B4-BE49-F238E27FC236}">
                <a16:creationId xmlns:a16="http://schemas.microsoft.com/office/drawing/2014/main" id="{E42B8F4A-7A4B-45BF-B1D1-FEB2E02DE873}"/>
              </a:ext>
            </a:extLst>
          </p:cNvPr>
          <p:cNvSpPr>
            <a:spLocks noGrp="1"/>
          </p:cNvSpPr>
          <p:nvPr>
            <p:ph type="title"/>
          </p:nvPr>
        </p:nvSpPr>
        <p:spPr/>
        <p:txBody>
          <a:bodyPr/>
          <a:lstStyle/>
          <a:p>
            <a:r>
              <a:rPr lang="en-US"/>
              <a:t>Marketing Operations Open Office Hours </a:t>
            </a:r>
            <a:endParaRPr lang="en-GB"/>
          </a:p>
        </p:txBody>
      </p:sp>
      <p:pic>
        <p:nvPicPr>
          <p:cNvPr id="7" name="Picture 6">
            <a:extLst>
              <a:ext uri="{FF2B5EF4-FFF2-40B4-BE49-F238E27FC236}">
                <a16:creationId xmlns:a16="http://schemas.microsoft.com/office/drawing/2014/main" id="{8971DC2E-BABE-4487-B9E1-D802B0DB3DDC}"/>
              </a:ext>
            </a:extLst>
          </p:cNvPr>
          <p:cNvPicPr>
            <a:picLocks noChangeAspect="1"/>
          </p:cNvPicPr>
          <p:nvPr/>
        </p:nvPicPr>
        <p:blipFill>
          <a:blip r:embed="rId4"/>
          <a:stretch>
            <a:fillRect/>
          </a:stretch>
        </p:blipFill>
        <p:spPr>
          <a:xfrm>
            <a:off x="6429890" y="1733835"/>
            <a:ext cx="4534533" cy="3620005"/>
          </a:xfrm>
          <a:prstGeom prst="rect">
            <a:avLst/>
          </a:prstGeom>
        </p:spPr>
      </p:pic>
    </p:spTree>
    <p:extLst>
      <p:ext uri="{BB962C8B-B14F-4D97-AF65-F5344CB8AC3E}">
        <p14:creationId xmlns:p14="http://schemas.microsoft.com/office/powerpoint/2010/main" val="492020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g11f907dd801_0_1147"/>
          <p:cNvPicPr preferRelativeResize="0"/>
          <p:nvPr/>
        </p:nvPicPr>
        <p:blipFill rotWithShape="1">
          <a:blip r:embed="rId3">
            <a:alphaModFix/>
          </a:blip>
          <a:srcRect r="5437" b="25243"/>
          <a:stretch/>
        </p:blipFill>
        <p:spPr>
          <a:xfrm>
            <a:off x="0" y="0"/>
            <a:ext cx="12192001" cy="6858000"/>
          </a:xfrm>
          <a:prstGeom prst="rect">
            <a:avLst/>
          </a:prstGeom>
          <a:noFill/>
          <a:ln>
            <a:noFill/>
          </a:ln>
        </p:spPr>
      </p:pic>
      <p:sp>
        <p:nvSpPr>
          <p:cNvPr id="412" name="Google Shape;412;g11f907dd801_0_1147"/>
          <p:cNvSpPr/>
          <p:nvPr/>
        </p:nvSpPr>
        <p:spPr>
          <a:xfrm>
            <a:off x="0" y="0"/>
            <a:ext cx="12192000" cy="6858000"/>
          </a:xfrm>
          <a:prstGeom prst="rect">
            <a:avLst/>
          </a:prstGeom>
          <a:solidFill>
            <a:srgbClr val="005587">
              <a:alpha val="89019"/>
            </a:srgbClr>
          </a:solidFill>
          <a:ln w="9525" cap="flat" cmpd="sng">
            <a:solidFill>
              <a:srgbClr val="00A3E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g11f907dd801_0_1147"/>
          <p:cNvSpPr txBox="1"/>
          <p:nvPr/>
        </p:nvSpPr>
        <p:spPr>
          <a:xfrm>
            <a:off x="847725" y="2490900"/>
            <a:ext cx="10533600" cy="16317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chemeClr val="dk1"/>
              </a:buClr>
              <a:buSzPts val="1500"/>
              <a:buFont typeface="Arial"/>
              <a:buNone/>
            </a:pPr>
            <a:r>
              <a:rPr lang="en-US" sz="3000" b="1">
                <a:solidFill>
                  <a:srgbClr val="FFFFFF"/>
                </a:solidFill>
              </a:rPr>
              <a:t>Paid media allows IQVIA to promote important messages to target audiences, helping us build and keep relationships with customers and employees.</a:t>
            </a:r>
            <a:r>
              <a:rPr lang="en-US" sz="3000" b="1" i="0" u="none" strike="noStrike" cap="none">
                <a:solidFill>
                  <a:srgbClr val="FFFFFF"/>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414" name="Google Shape;414;g11f907dd801_0_1147"/>
          <p:cNvSpPr txBox="1">
            <a:spLocks noGrp="1"/>
          </p:cNvSpPr>
          <p:nvPr>
            <p:ph type="ctrTitle"/>
          </p:nvPr>
        </p:nvSpPr>
        <p:spPr>
          <a:xfrm>
            <a:off x="847725" y="1758998"/>
            <a:ext cx="9164100" cy="594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2400" b="1">
                <a:solidFill>
                  <a:srgbClr val="FFFFFF"/>
                </a:solidFill>
                <a:latin typeface="Arial Narrow"/>
                <a:ea typeface="Arial Narrow"/>
                <a:cs typeface="Arial Narrow"/>
                <a:sym typeface="Arial Narrow"/>
              </a:rPr>
              <a:t>What is paid media? </a:t>
            </a:r>
            <a:endParaRPr sz="2400" b="1" i="0" u="none" strike="noStrike" cap="none">
              <a:solidFill>
                <a:srgbClr val="FFFFFF"/>
              </a:solidFill>
              <a:latin typeface="Arial Narrow"/>
              <a:ea typeface="Arial Narrow"/>
              <a:cs typeface="Arial Narrow"/>
              <a:sym typeface="Arial Narrow"/>
            </a:endParaRPr>
          </a:p>
        </p:txBody>
      </p:sp>
    </p:spTree>
    <p:extLst>
      <p:ext uri="{BB962C8B-B14F-4D97-AF65-F5344CB8AC3E}">
        <p14:creationId xmlns:p14="http://schemas.microsoft.com/office/powerpoint/2010/main" val="241616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122655d511f_0_21"/>
          <p:cNvSpPr/>
          <p:nvPr/>
        </p:nvSpPr>
        <p:spPr>
          <a:xfrm>
            <a:off x="2031600" y="2774325"/>
            <a:ext cx="8127000" cy="2691300"/>
          </a:xfrm>
          <a:prstGeom prst="rect">
            <a:avLst/>
          </a:pr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2" name="Google Shape;422;g122655d511f_0_21"/>
          <p:cNvSpPr txBox="1">
            <a:spLocks noGrp="1"/>
          </p:cNvSpPr>
          <p:nvPr>
            <p:ph type="title"/>
          </p:nvPr>
        </p:nvSpPr>
        <p:spPr>
          <a:xfrm>
            <a:off x="384694" y="294468"/>
            <a:ext cx="11338500" cy="76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200"/>
              <a:buFont typeface="Arial"/>
              <a:buNone/>
            </a:pPr>
            <a:r>
              <a:rPr lang="en-US"/>
              <a:t>It’s just one element in the marketing flywheel </a:t>
            </a:r>
            <a:endParaRPr/>
          </a:p>
        </p:txBody>
      </p:sp>
      <p:sp>
        <p:nvSpPr>
          <p:cNvPr id="423" name="Google Shape;423;g122655d511f_0_21"/>
          <p:cNvSpPr txBox="1"/>
          <p:nvPr/>
        </p:nvSpPr>
        <p:spPr>
          <a:xfrm>
            <a:off x="8098695" y="4233533"/>
            <a:ext cx="737100" cy="1084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200" b="1"/>
              <a:t>EMAIL</a:t>
            </a:r>
            <a:endParaRPr sz="1200" b="1"/>
          </a:p>
        </p:txBody>
      </p:sp>
      <p:sp>
        <p:nvSpPr>
          <p:cNvPr id="424" name="Google Shape;424;g122655d511f_0_21"/>
          <p:cNvSpPr txBox="1"/>
          <p:nvPr/>
        </p:nvSpPr>
        <p:spPr>
          <a:xfrm>
            <a:off x="1978024" y="4385968"/>
            <a:ext cx="1561200" cy="820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200" b="1"/>
              <a:t>PAID</a:t>
            </a:r>
            <a:endParaRPr sz="1200" b="1"/>
          </a:p>
          <a:p>
            <a:pPr marL="0" lvl="0" indent="0" algn="ctr" rtl="0">
              <a:spcBef>
                <a:spcPts val="0"/>
              </a:spcBef>
              <a:spcAft>
                <a:spcPts val="0"/>
              </a:spcAft>
              <a:buNone/>
            </a:pPr>
            <a:r>
              <a:rPr lang="en-US" sz="1200" b="1"/>
              <a:t>MEDIA</a:t>
            </a:r>
            <a:endParaRPr sz="1200" b="1"/>
          </a:p>
        </p:txBody>
      </p:sp>
      <p:sp>
        <p:nvSpPr>
          <p:cNvPr id="425" name="Google Shape;425;g122655d511f_0_21"/>
          <p:cNvSpPr txBox="1"/>
          <p:nvPr/>
        </p:nvSpPr>
        <p:spPr>
          <a:xfrm>
            <a:off x="8886764" y="4233525"/>
            <a:ext cx="1263600" cy="1251600"/>
          </a:xfrm>
          <a:prstGeom prst="rect">
            <a:avLst/>
          </a:prstGeom>
          <a:noFill/>
          <a:ln>
            <a:noFill/>
          </a:ln>
        </p:spPr>
        <p:txBody>
          <a:bodyPr spcFirstLastPara="1" wrap="square" lIns="121900" tIns="121900" rIns="121900" bIns="121900" anchor="t" anchorCtr="0">
            <a:noAutofit/>
          </a:bodyPr>
          <a:lstStyle/>
          <a:p>
            <a:pPr algn="ctr"/>
            <a:r>
              <a:rPr lang="en-US" sz="1200" b="1"/>
              <a:t>Organic Social</a:t>
            </a:r>
            <a:endParaRPr lang="en-US"/>
          </a:p>
        </p:txBody>
      </p:sp>
      <p:sp>
        <p:nvSpPr>
          <p:cNvPr id="426" name="Google Shape;426;g122655d511f_0_21"/>
          <p:cNvSpPr txBox="1"/>
          <p:nvPr/>
        </p:nvSpPr>
        <p:spPr>
          <a:xfrm>
            <a:off x="5496773" y="4233533"/>
            <a:ext cx="1263600" cy="125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200" b="1"/>
              <a:t>CONTENT </a:t>
            </a:r>
            <a:endParaRPr sz="1200" b="1">
              <a:solidFill>
                <a:schemeClr val="dk1"/>
              </a:solidFill>
            </a:endParaRPr>
          </a:p>
        </p:txBody>
      </p:sp>
      <p:sp>
        <p:nvSpPr>
          <p:cNvPr id="427" name="Google Shape;427;g122655d511f_0_21"/>
          <p:cNvSpPr txBox="1"/>
          <p:nvPr/>
        </p:nvSpPr>
        <p:spPr>
          <a:xfrm>
            <a:off x="3589283" y="4233533"/>
            <a:ext cx="678900" cy="924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200" b="1">
                <a:solidFill>
                  <a:schemeClr val="dk1"/>
                </a:solidFill>
              </a:rPr>
              <a:t>WEB</a:t>
            </a:r>
            <a:endParaRPr sz="1200" b="1">
              <a:solidFill>
                <a:schemeClr val="dk1"/>
              </a:solidFill>
            </a:endParaRPr>
          </a:p>
        </p:txBody>
      </p:sp>
      <p:sp>
        <p:nvSpPr>
          <p:cNvPr id="428" name="Google Shape;428;g122655d511f_0_21"/>
          <p:cNvSpPr txBox="1"/>
          <p:nvPr/>
        </p:nvSpPr>
        <p:spPr>
          <a:xfrm>
            <a:off x="4440822" y="4233525"/>
            <a:ext cx="1052400" cy="924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200" b="1">
                <a:solidFill>
                  <a:schemeClr val="dk1"/>
                </a:solidFill>
              </a:rPr>
              <a:t>EVENTS </a:t>
            </a:r>
            <a:endParaRPr sz="1200" b="1">
              <a:solidFill>
                <a:schemeClr val="dk1"/>
              </a:solidFill>
            </a:endParaRPr>
          </a:p>
        </p:txBody>
      </p:sp>
      <p:sp>
        <p:nvSpPr>
          <p:cNvPr id="429" name="Google Shape;429;g122655d511f_0_21"/>
          <p:cNvSpPr/>
          <p:nvPr/>
        </p:nvSpPr>
        <p:spPr>
          <a:xfrm>
            <a:off x="1566686" y="2542225"/>
            <a:ext cx="5267100" cy="459300"/>
          </a:xfrm>
          <a:prstGeom prst="chevron">
            <a:avLst>
              <a:gd name="adj" fmla="val 50000"/>
            </a:avLst>
          </a:prstGeom>
          <a:solidFill>
            <a:srgbClr val="00ADDC"/>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solidFill>
                  <a:schemeClr val="lt1"/>
                </a:solidFill>
              </a:rPr>
              <a:t>Build the relationship</a:t>
            </a:r>
            <a:endParaRPr sz="1900" b="1"/>
          </a:p>
        </p:txBody>
      </p:sp>
      <p:sp>
        <p:nvSpPr>
          <p:cNvPr id="430" name="Google Shape;430;g122655d511f_0_21"/>
          <p:cNvSpPr/>
          <p:nvPr/>
        </p:nvSpPr>
        <p:spPr>
          <a:xfrm>
            <a:off x="1566686" y="5384000"/>
            <a:ext cx="8813700" cy="459300"/>
          </a:xfrm>
          <a:prstGeom prst="chevron">
            <a:avLst>
              <a:gd name="adj" fmla="val 50000"/>
            </a:avLst>
          </a:prstGeom>
          <a:solidFill>
            <a:srgbClr val="00558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solidFill>
                  <a:schemeClr val="lt1"/>
                </a:solidFill>
              </a:rPr>
              <a:t>Keep the relationship </a:t>
            </a:r>
            <a:endParaRPr sz="1900" b="1"/>
          </a:p>
        </p:txBody>
      </p:sp>
      <p:sp>
        <p:nvSpPr>
          <p:cNvPr id="431" name="Google Shape;431;g122655d511f_0_21"/>
          <p:cNvSpPr/>
          <p:nvPr/>
        </p:nvSpPr>
        <p:spPr>
          <a:xfrm>
            <a:off x="8212145" y="3734333"/>
            <a:ext cx="499200" cy="4992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2" name="Google Shape;432;g122655d511f_0_21"/>
          <p:cNvSpPr/>
          <p:nvPr/>
        </p:nvSpPr>
        <p:spPr>
          <a:xfrm rot="10800000" flipH="1">
            <a:off x="8328280" y="3879014"/>
            <a:ext cx="266934" cy="209167"/>
          </a:xfrm>
          <a:custGeom>
            <a:avLst/>
            <a:gdLst/>
            <a:ahLst/>
            <a:cxnLst/>
            <a:rect l="l" t="t" r="r" b="b"/>
            <a:pathLst>
              <a:path w="569" h="502" extrusionOk="0">
                <a:moveTo>
                  <a:pt x="510" y="56"/>
                </a:moveTo>
                <a:lnTo>
                  <a:pt x="516" y="63"/>
                </a:lnTo>
                <a:lnTo>
                  <a:pt x="522" y="70"/>
                </a:lnTo>
                <a:lnTo>
                  <a:pt x="522" y="84"/>
                </a:lnTo>
                <a:lnTo>
                  <a:pt x="522" y="411"/>
                </a:lnTo>
                <a:lnTo>
                  <a:pt x="302" y="202"/>
                </a:lnTo>
                <a:lnTo>
                  <a:pt x="285" y="195"/>
                </a:lnTo>
                <a:lnTo>
                  <a:pt x="267" y="202"/>
                </a:lnTo>
                <a:lnTo>
                  <a:pt x="48" y="411"/>
                </a:lnTo>
                <a:lnTo>
                  <a:pt x="48" y="84"/>
                </a:lnTo>
                <a:lnTo>
                  <a:pt x="48" y="70"/>
                </a:lnTo>
                <a:lnTo>
                  <a:pt x="53" y="63"/>
                </a:lnTo>
                <a:lnTo>
                  <a:pt x="59" y="56"/>
                </a:lnTo>
                <a:close/>
                <a:moveTo>
                  <a:pt x="285" y="258"/>
                </a:moveTo>
                <a:lnTo>
                  <a:pt x="480" y="445"/>
                </a:lnTo>
                <a:lnTo>
                  <a:pt x="89" y="445"/>
                </a:lnTo>
                <a:lnTo>
                  <a:pt x="285" y="258"/>
                </a:lnTo>
                <a:close/>
                <a:moveTo>
                  <a:pt x="71" y="1"/>
                </a:moveTo>
                <a:lnTo>
                  <a:pt x="42" y="8"/>
                </a:lnTo>
                <a:lnTo>
                  <a:pt x="24" y="29"/>
                </a:lnTo>
                <a:lnTo>
                  <a:pt x="6" y="50"/>
                </a:lnTo>
                <a:lnTo>
                  <a:pt x="0" y="84"/>
                </a:lnTo>
                <a:lnTo>
                  <a:pt x="0" y="418"/>
                </a:lnTo>
                <a:lnTo>
                  <a:pt x="6" y="452"/>
                </a:lnTo>
                <a:lnTo>
                  <a:pt x="24" y="473"/>
                </a:lnTo>
                <a:lnTo>
                  <a:pt x="42" y="494"/>
                </a:lnTo>
                <a:lnTo>
                  <a:pt x="71" y="501"/>
                </a:lnTo>
                <a:lnTo>
                  <a:pt x="498" y="501"/>
                </a:lnTo>
                <a:lnTo>
                  <a:pt x="527" y="494"/>
                </a:lnTo>
                <a:lnTo>
                  <a:pt x="545" y="473"/>
                </a:lnTo>
                <a:lnTo>
                  <a:pt x="563" y="452"/>
                </a:lnTo>
                <a:lnTo>
                  <a:pt x="569" y="418"/>
                </a:lnTo>
                <a:lnTo>
                  <a:pt x="569" y="84"/>
                </a:lnTo>
                <a:lnTo>
                  <a:pt x="563" y="50"/>
                </a:lnTo>
                <a:lnTo>
                  <a:pt x="545" y="29"/>
                </a:lnTo>
                <a:lnTo>
                  <a:pt x="527" y="8"/>
                </a:lnTo>
                <a:lnTo>
                  <a:pt x="49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3" name="Google Shape;433;g122655d511f_0_21"/>
          <p:cNvSpPr/>
          <p:nvPr/>
        </p:nvSpPr>
        <p:spPr>
          <a:xfrm>
            <a:off x="2280839" y="3455276"/>
            <a:ext cx="955500" cy="9555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34" name="Google Shape;434;g122655d511f_0_21"/>
          <p:cNvGrpSpPr/>
          <p:nvPr/>
        </p:nvGrpSpPr>
        <p:grpSpPr>
          <a:xfrm>
            <a:off x="2490752" y="3677463"/>
            <a:ext cx="535797" cy="511130"/>
            <a:chOff x="3016390" y="2461760"/>
            <a:chExt cx="106965" cy="102010"/>
          </a:xfrm>
        </p:grpSpPr>
        <p:sp>
          <p:nvSpPr>
            <p:cNvPr id="435" name="Google Shape;435;g122655d511f_0_21"/>
            <p:cNvSpPr/>
            <p:nvPr/>
          </p:nvSpPr>
          <p:spPr>
            <a:xfrm rot="10800000" flipH="1">
              <a:off x="3016390" y="2461760"/>
              <a:ext cx="106965" cy="102010"/>
            </a:xfrm>
            <a:custGeom>
              <a:avLst/>
              <a:gdLst/>
              <a:ahLst/>
              <a:cxnLst/>
              <a:rect l="l" t="t" r="r" b="b"/>
              <a:pathLst>
                <a:path w="570" h="612" extrusionOk="0">
                  <a:moveTo>
                    <a:pt x="510" y="56"/>
                  </a:moveTo>
                  <a:lnTo>
                    <a:pt x="516" y="63"/>
                  </a:lnTo>
                  <a:lnTo>
                    <a:pt x="522" y="70"/>
                  </a:lnTo>
                  <a:lnTo>
                    <a:pt x="522" y="431"/>
                  </a:lnTo>
                  <a:lnTo>
                    <a:pt x="516" y="438"/>
                  </a:lnTo>
                  <a:lnTo>
                    <a:pt x="510" y="445"/>
                  </a:lnTo>
                  <a:lnTo>
                    <a:pt x="60" y="445"/>
                  </a:lnTo>
                  <a:lnTo>
                    <a:pt x="54" y="438"/>
                  </a:lnTo>
                  <a:lnTo>
                    <a:pt x="48" y="431"/>
                  </a:lnTo>
                  <a:lnTo>
                    <a:pt x="48" y="70"/>
                  </a:lnTo>
                  <a:lnTo>
                    <a:pt x="54" y="63"/>
                  </a:lnTo>
                  <a:lnTo>
                    <a:pt x="60" y="56"/>
                  </a:lnTo>
                  <a:close/>
                  <a:moveTo>
                    <a:pt x="60" y="0"/>
                  </a:moveTo>
                  <a:lnTo>
                    <a:pt x="36" y="7"/>
                  </a:lnTo>
                  <a:lnTo>
                    <a:pt x="18" y="21"/>
                  </a:lnTo>
                  <a:lnTo>
                    <a:pt x="6" y="42"/>
                  </a:lnTo>
                  <a:lnTo>
                    <a:pt x="0" y="70"/>
                  </a:lnTo>
                  <a:lnTo>
                    <a:pt x="0" y="431"/>
                  </a:lnTo>
                  <a:lnTo>
                    <a:pt x="6" y="459"/>
                  </a:lnTo>
                  <a:lnTo>
                    <a:pt x="18" y="480"/>
                  </a:lnTo>
                  <a:lnTo>
                    <a:pt x="36" y="493"/>
                  </a:lnTo>
                  <a:lnTo>
                    <a:pt x="60" y="500"/>
                  </a:lnTo>
                  <a:lnTo>
                    <a:pt x="131" y="500"/>
                  </a:lnTo>
                  <a:lnTo>
                    <a:pt x="77" y="563"/>
                  </a:lnTo>
                  <a:lnTo>
                    <a:pt x="72" y="570"/>
                  </a:lnTo>
                  <a:lnTo>
                    <a:pt x="72" y="584"/>
                  </a:lnTo>
                  <a:lnTo>
                    <a:pt x="72" y="598"/>
                  </a:lnTo>
                  <a:lnTo>
                    <a:pt x="77" y="605"/>
                  </a:lnTo>
                  <a:lnTo>
                    <a:pt x="83" y="611"/>
                  </a:lnTo>
                  <a:lnTo>
                    <a:pt x="107" y="611"/>
                  </a:lnTo>
                  <a:lnTo>
                    <a:pt x="113" y="605"/>
                  </a:lnTo>
                  <a:lnTo>
                    <a:pt x="190" y="514"/>
                  </a:lnTo>
                  <a:lnTo>
                    <a:pt x="267" y="605"/>
                  </a:lnTo>
                  <a:lnTo>
                    <a:pt x="273" y="611"/>
                  </a:lnTo>
                  <a:lnTo>
                    <a:pt x="297" y="611"/>
                  </a:lnTo>
                  <a:lnTo>
                    <a:pt x="303" y="605"/>
                  </a:lnTo>
                  <a:lnTo>
                    <a:pt x="309" y="598"/>
                  </a:lnTo>
                  <a:lnTo>
                    <a:pt x="309" y="584"/>
                  </a:lnTo>
                  <a:lnTo>
                    <a:pt x="309" y="570"/>
                  </a:lnTo>
                  <a:lnTo>
                    <a:pt x="303" y="563"/>
                  </a:lnTo>
                  <a:lnTo>
                    <a:pt x="249" y="500"/>
                  </a:lnTo>
                  <a:lnTo>
                    <a:pt x="510" y="500"/>
                  </a:lnTo>
                  <a:lnTo>
                    <a:pt x="534" y="493"/>
                  </a:lnTo>
                  <a:lnTo>
                    <a:pt x="551" y="480"/>
                  </a:lnTo>
                  <a:lnTo>
                    <a:pt x="563" y="459"/>
                  </a:lnTo>
                  <a:lnTo>
                    <a:pt x="569" y="431"/>
                  </a:lnTo>
                  <a:lnTo>
                    <a:pt x="569" y="70"/>
                  </a:lnTo>
                  <a:lnTo>
                    <a:pt x="563" y="42"/>
                  </a:lnTo>
                  <a:lnTo>
                    <a:pt x="551" y="21"/>
                  </a:lnTo>
                  <a:lnTo>
                    <a:pt x="534" y="7"/>
                  </a:lnTo>
                  <a:lnTo>
                    <a:pt x="51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6" name="Google Shape;436;g122655d511f_0_21"/>
            <p:cNvSpPr/>
            <p:nvPr/>
          </p:nvSpPr>
          <p:spPr>
            <a:xfrm rot="10800000" flipH="1">
              <a:off x="3029713" y="2494264"/>
              <a:ext cx="80317" cy="55672"/>
            </a:xfrm>
            <a:custGeom>
              <a:avLst/>
              <a:gdLst/>
              <a:ahLst/>
              <a:cxnLst/>
              <a:rect l="l" t="t" r="r" b="b"/>
              <a:pathLst>
                <a:path w="428" h="334" extrusionOk="0">
                  <a:moveTo>
                    <a:pt x="380" y="56"/>
                  </a:moveTo>
                  <a:lnTo>
                    <a:pt x="380" y="278"/>
                  </a:lnTo>
                  <a:lnTo>
                    <a:pt x="48" y="278"/>
                  </a:lnTo>
                  <a:lnTo>
                    <a:pt x="48" y="56"/>
                  </a:lnTo>
                  <a:close/>
                  <a:moveTo>
                    <a:pt x="42" y="1"/>
                  </a:moveTo>
                  <a:lnTo>
                    <a:pt x="24" y="8"/>
                  </a:lnTo>
                  <a:lnTo>
                    <a:pt x="12" y="15"/>
                  </a:lnTo>
                  <a:lnTo>
                    <a:pt x="6" y="28"/>
                  </a:lnTo>
                  <a:lnTo>
                    <a:pt x="1" y="49"/>
                  </a:lnTo>
                  <a:lnTo>
                    <a:pt x="1" y="285"/>
                  </a:lnTo>
                  <a:lnTo>
                    <a:pt x="6" y="306"/>
                  </a:lnTo>
                  <a:lnTo>
                    <a:pt x="12" y="320"/>
                  </a:lnTo>
                  <a:lnTo>
                    <a:pt x="24" y="327"/>
                  </a:lnTo>
                  <a:lnTo>
                    <a:pt x="42" y="334"/>
                  </a:lnTo>
                  <a:lnTo>
                    <a:pt x="386" y="334"/>
                  </a:lnTo>
                  <a:lnTo>
                    <a:pt x="403" y="327"/>
                  </a:lnTo>
                  <a:lnTo>
                    <a:pt x="415" y="320"/>
                  </a:lnTo>
                  <a:lnTo>
                    <a:pt x="421" y="306"/>
                  </a:lnTo>
                  <a:lnTo>
                    <a:pt x="427" y="285"/>
                  </a:lnTo>
                  <a:lnTo>
                    <a:pt x="427" y="49"/>
                  </a:lnTo>
                  <a:lnTo>
                    <a:pt x="421" y="28"/>
                  </a:lnTo>
                  <a:lnTo>
                    <a:pt x="415" y="15"/>
                  </a:lnTo>
                  <a:lnTo>
                    <a:pt x="403" y="8"/>
                  </a:lnTo>
                  <a:lnTo>
                    <a:pt x="38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37" name="Google Shape;437;g122655d511f_0_21"/>
          <p:cNvSpPr/>
          <p:nvPr/>
        </p:nvSpPr>
        <p:spPr>
          <a:xfrm>
            <a:off x="5816800" y="3747260"/>
            <a:ext cx="499200" cy="4992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8" name="Google Shape;438;g122655d511f_0_21"/>
          <p:cNvSpPr/>
          <p:nvPr/>
        </p:nvSpPr>
        <p:spPr>
          <a:xfrm>
            <a:off x="9263370" y="3747260"/>
            <a:ext cx="499200" cy="4992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9" name="Google Shape;439;g122655d511f_0_21"/>
          <p:cNvSpPr/>
          <p:nvPr/>
        </p:nvSpPr>
        <p:spPr>
          <a:xfrm>
            <a:off x="4682654" y="3747260"/>
            <a:ext cx="499200" cy="4992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0" name="Google Shape;440;g122655d511f_0_21"/>
          <p:cNvSpPr/>
          <p:nvPr/>
        </p:nvSpPr>
        <p:spPr>
          <a:xfrm>
            <a:off x="3684340" y="3747260"/>
            <a:ext cx="499200" cy="4992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1" name="Google Shape;441;g122655d511f_0_21"/>
          <p:cNvSpPr/>
          <p:nvPr/>
        </p:nvSpPr>
        <p:spPr>
          <a:xfrm rot="10800000" flipH="1">
            <a:off x="3799635" y="3897168"/>
            <a:ext cx="276433" cy="239900"/>
          </a:xfrm>
          <a:custGeom>
            <a:avLst/>
            <a:gdLst/>
            <a:ahLst/>
            <a:cxnLst/>
            <a:rect l="l" t="t" r="r" b="b"/>
            <a:pathLst>
              <a:path w="570" h="557" extrusionOk="0">
                <a:moveTo>
                  <a:pt x="522" y="168"/>
                </a:moveTo>
                <a:lnTo>
                  <a:pt x="522" y="501"/>
                </a:lnTo>
                <a:lnTo>
                  <a:pt x="48" y="501"/>
                </a:lnTo>
                <a:lnTo>
                  <a:pt x="48" y="168"/>
                </a:lnTo>
                <a:close/>
                <a:moveTo>
                  <a:pt x="184" y="1"/>
                </a:moveTo>
                <a:lnTo>
                  <a:pt x="172" y="8"/>
                </a:lnTo>
                <a:lnTo>
                  <a:pt x="166" y="15"/>
                </a:lnTo>
                <a:lnTo>
                  <a:pt x="166" y="29"/>
                </a:lnTo>
                <a:lnTo>
                  <a:pt x="166" y="43"/>
                </a:lnTo>
                <a:lnTo>
                  <a:pt x="172" y="50"/>
                </a:lnTo>
                <a:lnTo>
                  <a:pt x="184" y="56"/>
                </a:lnTo>
                <a:lnTo>
                  <a:pt x="261" y="56"/>
                </a:lnTo>
                <a:lnTo>
                  <a:pt x="261" y="112"/>
                </a:lnTo>
                <a:lnTo>
                  <a:pt x="48" y="112"/>
                </a:lnTo>
                <a:lnTo>
                  <a:pt x="30" y="119"/>
                </a:lnTo>
                <a:lnTo>
                  <a:pt x="12" y="126"/>
                </a:lnTo>
                <a:lnTo>
                  <a:pt x="6" y="147"/>
                </a:lnTo>
                <a:lnTo>
                  <a:pt x="1" y="168"/>
                </a:lnTo>
                <a:lnTo>
                  <a:pt x="1" y="501"/>
                </a:lnTo>
                <a:lnTo>
                  <a:pt x="6" y="522"/>
                </a:lnTo>
                <a:lnTo>
                  <a:pt x="12" y="543"/>
                </a:lnTo>
                <a:lnTo>
                  <a:pt x="30" y="550"/>
                </a:lnTo>
                <a:lnTo>
                  <a:pt x="48" y="557"/>
                </a:lnTo>
                <a:lnTo>
                  <a:pt x="522" y="557"/>
                </a:lnTo>
                <a:lnTo>
                  <a:pt x="540" y="550"/>
                </a:lnTo>
                <a:lnTo>
                  <a:pt x="558" y="543"/>
                </a:lnTo>
                <a:lnTo>
                  <a:pt x="563" y="522"/>
                </a:lnTo>
                <a:lnTo>
                  <a:pt x="569" y="501"/>
                </a:lnTo>
                <a:lnTo>
                  <a:pt x="569" y="168"/>
                </a:lnTo>
                <a:lnTo>
                  <a:pt x="563" y="147"/>
                </a:lnTo>
                <a:lnTo>
                  <a:pt x="558" y="126"/>
                </a:lnTo>
                <a:lnTo>
                  <a:pt x="540" y="119"/>
                </a:lnTo>
                <a:lnTo>
                  <a:pt x="522" y="112"/>
                </a:lnTo>
                <a:lnTo>
                  <a:pt x="309" y="112"/>
                </a:lnTo>
                <a:lnTo>
                  <a:pt x="309" y="56"/>
                </a:lnTo>
                <a:lnTo>
                  <a:pt x="392" y="56"/>
                </a:lnTo>
                <a:lnTo>
                  <a:pt x="398" y="50"/>
                </a:lnTo>
                <a:lnTo>
                  <a:pt x="403" y="43"/>
                </a:lnTo>
                <a:lnTo>
                  <a:pt x="403" y="29"/>
                </a:lnTo>
                <a:lnTo>
                  <a:pt x="403" y="15"/>
                </a:lnTo>
                <a:lnTo>
                  <a:pt x="398" y="8"/>
                </a:lnTo>
                <a:lnTo>
                  <a:pt x="39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42" name="Google Shape;442;g122655d511f_0_21"/>
          <p:cNvGrpSpPr/>
          <p:nvPr/>
        </p:nvGrpSpPr>
        <p:grpSpPr>
          <a:xfrm>
            <a:off x="5946954" y="3875163"/>
            <a:ext cx="255571" cy="243873"/>
            <a:chOff x="6017339" y="3475834"/>
            <a:chExt cx="106965" cy="102009"/>
          </a:xfrm>
        </p:grpSpPr>
        <p:sp>
          <p:nvSpPr>
            <p:cNvPr id="443" name="Google Shape;443;g122655d511f_0_21"/>
            <p:cNvSpPr/>
            <p:nvPr/>
          </p:nvSpPr>
          <p:spPr>
            <a:xfrm rot="10800000" flipH="1">
              <a:off x="6017339" y="3475834"/>
              <a:ext cx="84821" cy="83508"/>
            </a:xfrm>
            <a:custGeom>
              <a:avLst/>
              <a:gdLst/>
              <a:ahLst/>
              <a:cxnLst/>
              <a:rect l="l" t="t" r="r" b="b"/>
              <a:pathLst>
                <a:path w="452" h="501" extrusionOk="0">
                  <a:moveTo>
                    <a:pt x="119" y="63"/>
                  </a:moveTo>
                  <a:lnTo>
                    <a:pt x="143" y="77"/>
                  </a:lnTo>
                  <a:lnTo>
                    <a:pt x="167" y="98"/>
                  </a:lnTo>
                  <a:lnTo>
                    <a:pt x="167" y="105"/>
                  </a:lnTo>
                  <a:lnTo>
                    <a:pt x="173" y="105"/>
                  </a:lnTo>
                  <a:lnTo>
                    <a:pt x="173" y="112"/>
                  </a:lnTo>
                  <a:lnTo>
                    <a:pt x="261" y="112"/>
                  </a:lnTo>
                  <a:lnTo>
                    <a:pt x="297" y="125"/>
                  </a:lnTo>
                  <a:lnTo>
                    <a:pt x="327" y="139"/>
                  </a:lnTo>
                  <a:lnTo>
                    <a:pt x="350" y="160"/>
                  </a:lnTo>
                  <a:lnTo>
                    <a:pt x="374" y="188"/>
                  </a:lnTo>
                  <a:lnTo>
                    <a:pt x="392" y="216"/>
                  </a:lnTo>
                  <a:lnTo>
                    <a:pt x="398" y="244"/>
                  </a:lnTo>
                  <a:lnTo>
                    <a:pt x="404" y="278"/>
                  </a:lnTo>
                  <a:lnTo>
                    <a:pt x="398" y="313"/>
                  </a:lnTo>
                  <a:lnTo>
                    <a:pt x="392" y="341"/>
                  </a:lnTo>
                  <a:lnTo>
                    <a:pt x="374" y="369"/>
                  </a:lnTo>
                  <a:lnTo>
                    <a:pt x="350" y="396"/>
                  </a:lnTo>
                  <a:lnTo>
                    <a:pt x="327" y="417"/>
                  </a:lnTo>
                  <a:lnTo>
                    <a:pt x="297" y="431"/>
                  </a:lnTo>
                  <a:lnTo>
                    <a:pt x="261" y="445"/>
                  </a:lnTo>
                  <a:lnTo>
                    <a:pt x="190" y="445"/>
                  </a:lnTo>
                  <a:lnTo>
                    <a:pt x="155" y="431"/>
                  </a:lnTo>
                  <a:lnTo>
                    <a:pt x="125" y="417"/>
                  </a:lnTo>
                  <a:lnTo>
                    <a:pt x="101" y="396"/>
                  </a:lnTo>
                  <a:lnTo>
                    <a:pt x="78" y="369"/>
                  </a:lnTo>
                  <a:lnTo>
                    <a:pt x="60" y="341"/>
                  </a:lnTo>
                  <a:lnTo>
                    <a:pt x="54" y="313"/>
                  </a:lnTo>
                  <a:lnTo>
                    <a:pt x="48" y="278"/>
                  </a:lnTo>
                  <a:lnTo>
                    <a:pt x="48" y="250"/>
                  </a:lnTo>
                  <a:lnTo>
                    <a:pt x="54" y="230"/>
                  </a:lnTo>
                  <a:lnTo>
                    <a:pt x="72" y="195"/>
                  </a:lnTo>
                  <a:lnTo>
                    <a:pt x="96" y="167"/>
                  </a:lnTo>
                  <a:lnTo>
                    <a:pt x="119" y="146"/>
                  </a:lnTo>
                  <a:lnTo>
                    <a:pt x="125" y="146"/>
                  </a:lnTo>
                  <a:lnTo>
                    <a:pt x="125" y="139"/>
                  </a:lnTo>
                  <a:lnTo>
                    <a:pt x="131" y="139"/>
                  </a:lnTo>
                  <a:lnTo>
                    <a:pt x="131" y="132"/>
                  </a:lnTo>
                  <a:lnTo>
                    <a:pt x="131" y="125"/>
                  </a:lnTo>
                  <a:lnTo>
                    <a:pt x="131" y="119"/>
                  </a:lnTo>
                  <a:lnTo>
                    <a:pt x="131" y="91"/>
                  </a:lnTo>
                  <a:lnTo>
                    <a:pt x="119" y="63"/>
                  </a:lnTo>
                  <a:close/>
                  <a:moveTo>
                    <a:pt x="66" y="0"/>
                  </a:moveTo>
                  <a:lnTo>
                    <a:pt x="54" y="7"/>
                  </a:lnTo>
                  <a:lnTo>
                    <a:pt x="48" y="21"/>
                  </a:lnTo>
                  <a:lnTo>
                    <a:pt x="48" y="35"/>
                  </a:lnTo>
                  <a:lnTo>
                    <a:pt x="60" y="49"/>
                  </a:lnTo>
                  <a:lnTo>
                    <a:pt x="66" y="63"/>
                  </a:lnTo>
                  <a:lnTo>
                    <a:pt x="78" y="84"/>
                  </a:lnTo>
                  <a:lnTo>
                    <a:pt x="84" y="112"/>
                  </a:lnTo>
                  <a:lnTo>
                    <a:pt x="48" y="146"/>
                  </a:lnTo>
                  <a:lnTo>
                    <a:pt x="24" y="188"/>
                  </a:lnTo>
                  <a:lnTo>
                    <a:pt x="7" y="230"/>
                  </a:lnTo>
                  <a:lnTo>
                    <a:pt x="1" y="278"/>
                  </a:lnTo>
                  <a:lnTo>
                    <a:pt x="7" y="320"/>
                  </a:lnTo>
                  <a:lnTo>
                    <a:pt x="19" y="362"/>
                  </a:lnTo>
                  <a:lnTo>
                    <a:pt x="36" y="403"/>
                  </a:lnTo>
                  <a:lnTo>
                    <a:pt x="66" y="438"/>
                  </a:lnTo>
                  <a:lnTo>
                    <a:pt x="101" y="466"/>
                  </a:lnTo>
                  <a:lnTo>
                    <a:pt x="137" y="480"/>
                  </a:lnTo>
                  <a:lnTo>
                    <a:pt x="179" y="494"/>
                  </a:lnTo>
                  <a:lnTo>
                    <a:pt x="226" y="501"/>
                  </a:lnTo>
                  <a:lnTo>
                    <a:pt x="273" y="494"/>
                  </a:lnTo>
                  <a:lnTo>
                    <a:pt x="315" y="480"/>
                  </a:lnTo>
                  <a:lnTo>
                    <a:pt x="350" y="466"/>
                  </a:lnTo>
                  <a:lnTo>
                    <a:pt x="386" y="438"/>
                  </a:lnTo>
                  <a:lnTo>
                    <a:pt x="416" y="403"/>
                  </a:lnTo>
                  <a:lnTo>
                    <a:pt x="433" y="362"/>
                  </a:lnTo>
                  <a:lnTo>
                    <a:pt x="445" y="320"/>
                  </a:lnTo>
                  <a:lnTo>
                    <a:pt x="451" y="278"/>
                  </a:lnTo>
                  <a:lnTo>
                    <a:pt x="445" y="237"/>
                  </a:lnTo>
                  <a:lnTo>
                    <a:pt x="433" y="195"/>
                  </a:lnTo>
                  <a:lnTo>
                    <a:pt x="416" y="153"/>
                  </a:lnTo>
                  <a:lnTo>
                    <a:pt x="386" y="119"/>
                  </a:lnTo>
                  <a:lnTo>
                    <a:pt x="350" y="91"/>
                  </a:lnTo>
                  <a:lnTo>
                    <a:pt x="315" y="77"/>
                  </a:lnTo>
                  <a:lnTo>
                    <a:pt x="273" y="63"/>
                  </a:lnTo>
                  <a:lnTo>
                    <a:pt x="226" y="56"/>
                  </a:lnTo>
                  <a:lnTo>
                    <a:pt x="196" y="56"/>
                  </a:lnTo>
                  <a:lnTo>
                    <a:pt x="167" y="28"/>
                  </a:lnTo>
                  <a:lnTo>
                    <a:pt x="137" y="7"/>
                  </a:lnTo>
                  <a:lnTo>
                    <a:pt x="10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4" name="Google Shape;444;g122655d511f_0_21"/>
            <p:cNvSpPr/>
            <p:nvPr/>
          </p:nvSpPr>
          <p:spPr>
            <a:xfrm rot="10800000" flipH="1">
              <a:off x="6057497" y="3508169"/>
              <a:ext cx="66806" cy="69673"/>
            </a:xfrm>
            <a:custGeom>
              <a:avLst/>
              <a:gdLst/>
              <a:ahLst/>
              <a:cxnLst/>
              <a:rect l="l" t="t" r="r" b="b"/>
              <a:pathLst>
                <a:path w="356" h="418" extrusionOk="0">
                  <a:moveTo>
                    <a:pt x="249" y="0"/>
                  </a:moveTo>
                  <a:lnTo>
                    <a:pt x="219" y="7"/>
                  </a:lnTo>
                  <a:lnTo>
                    <a:pt x="190" y="28"/>
                  </a:lnTo>
                  <a:lnTo>
                    <a:pt x="160" y="56"/>
                  </a:lnTo>
                  <a:lnTo>
                    <a:pt x="130" y="56"/>
                  </a:lnTo>
                  <a:lnTo>
                    <a:pt x="71" y="63"/>
                  </a:lnTo>
                  <a:lnTo>
                    <a:pt x="42" y="77"/>
                  </a:lnTo>
                  <a:lnTo>
                    <a:pt x="12" y="84"/>
                  </a:lnTo>
                  <a:lnTo>
                    <a:pt x="6" y="91"/>
                  </a:lnTo>
                  <a:lnTo>
                    <a:pt x="0" y="105"/>
                  </a:lnTo>
                  <a:lnTo>
                    <a:pt x="0" y="111"/>
                  </a:lnTo>
                  <a:lnTo>
                    <a:pt x="0" y="125"/>
                  </a:lnTo>
                  <a:lnTo>
                    <a:pt x="6" y="132"/>
                  </a:lnTo>
                  <a:lnTo>
                    <a:pt x="18" y="139"/>
                  </a:lnTo>
                  <a:lnTo>
                    <a:pt x="36" y="139"/>
                  </a:lnTo>
                  <a:lnTo>
                    <a:pt x="77" y="118"/>
                  </a:lnTo>
                  <a:lnTo>
                    <a:pt x="130" y="111"/>
                  </a:lnTo>
                  <a:lnTo>
                    <a:pt x="184" y="111"/>
                  </a:lnTo>
                  <a:lnTo>
                    <a:pt x="184" y="105"/>
                  </a:lnTo>
                  <a:lnTo>
                    <a:pt x="190" y="105"/>
                  </a:lnTo>
                  <a:lnTo>
                    <a:pt x="190" y="98"/>
                  </a:lnTo>
                  <a:lnTo>
                    <a:pt x="213" y="77"/>
                  </a:lnTo>
                  <a:lnTo>
                    <a:pt x="237" y="63"/>
                  </a:lnTo>
                  <a:lnTo>
                    <a:pt x="225" y="91"/>
                  </a:lnTo>
                  <a:lnTo>
                    <a:pt x="225" y="118"/>
                  </a:lnTo>
                  <a:lnTo>
                    <a:pt x="225" y="125"/>
                  </a:lnTo>
                  <a:lnTo>
                    <a:pt x="225" y="132"/>
                  </a:lnTo>
                  <a:lnTo>
                    <a:pt x="225" y="139"/>
                  </a:lnTo>
                  <a:lnTo>
                    <a:pt x="231" y="139"/>
                  </a:lnTo>
                  <a:lnTo>
                    <a:pt x="231" y="146"/>
                  </a:lnTo>
                  <a:lnTo>
                    <a:pt x="237" y="146"/>
                  </a:lnTo>
                  <a:lnTo>
                    <a:pt x="261" y="167"/>
                  </a:lnTo>
                  <a:lnTo>
                    <a:pt x="284" y="195"/>
                  </a:lnTo>
                  <a:lnTo>
                    <a:pt x="302" y="230"/>
                  </a:lnTo>
                  <a:lnTo>
                    <a:pt x="308" y="250"/>
                  </a:lnTo>
                  <a:lnTo>
                    <a:pt x="308" y="278"/>
                  </a:lnTo>
                  <a:lnTo>
                    <a:pt x="308" y="306"/>
                  </a:lnTo>
                  <a:lnTo>
                    <a:pt x="296" y="327"/>
                  </a:lnTo>
                  <a:lnTo>
                    <a:pt x="284" y="348"/>
                  </a:lnTo>
                  <a:lnTo>
                    <a:pt x="273" y="368"/>
                  </a:lnTo>
                  <a:lnTo>
                    <a:pt x="267" y="375"/>
                  </a:lnTo>
                  <a:lnTo>
                    <a:pt x="261" y="382"/>
                  </a:lnTo>
                  <a:lnTo>
                    <a:pt x="261" y="396"/>
                  </a:lnTo>
                  <a:lnTo>
                    <a:pt x="267" y="403"/>
                  </a:lnTo>
                  <a:lnTo>
                    <a:pt x="273" y="410"/>
                  </a:lnTo>
                  <a:lnTo>
                    <a:pt x="279" y="417"/>
                  </a:lnTo>
                  <a:lnTo>
                    <a:pt x="290" y="417"/>
                  </a:lnTo>
                  <a:lnTo>
                    <a:pt x="296" y="410"/>
                  </a:lnTo>
                  <a:lnTo>
                    <a:pt x="320" y="389"/>
                  </a:lnTo>
                  <a:lnTo>
                    <a:pt x="338" y="355"/>
                  </a:lnTo>
                  <a:lnTo>
                    <a:pt x="350" y="320"/>
                  </a:lnTo>
                  <a:lnTo>
                    <a:pt x="356" y="278"/>
                  </a:lnTo>
                  <a:lnTo>
                    <a:pt x="350" y="230"/>
                  </a:lnTo>
                  <a:lnTo>
                    <a:pt x="332" y="188"/>
                  </a:lnTo>
                  <a:lnTo>
                    <a:pt x="308" y="146"/>
                  </a:lnTo>
                  <a:lnTo>
                    <a:pt x="273" y="111"/>
                  </a:lnTo>
                  <a:lnTo>
                    <a:pt x="279" y="84"/>
                  </a:lnTo>
                  <a:lnTo>
                    <a:pt x="290" y="63"/>
                  </a:lnTo>
                  <a:lnTo>
                    <a:pt x="296" y="49"/>
                  </a:lnTo>
                  <a:lnTo>
                    <a:pt x="308" y="35"/>
                  </a:lnTo>
                  <a:lnTo>
                    <a:pt x="308" y="21"/>
                  </a:lnTo>
                  <a:lnTo>
                    <a:pt x="302" y="7"/>
                  </a:lnTo>
                  <a:lnTo>
                    <a:pt x="29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45" name="Google Shape;445;g122655d511f_0_21"/>
          <p:cNvGrpSpPr/>
          <p:nvPr/>
        </p:nvGrpSpPr>
        <p:grpSpPr>
          <a:xfrm>
            <a:off x="9396974" y="3870733"/>
            <a:ext cx="255571" cy="266510"/>
            <a:chOff x="7992241" y="3813851"/>
            <a:chExt cx="106777" cy="111343"/>
          </a:xfrm>
        </p:grpSpPr>
        <p:sp>
          <p:nvSpPr>
            <p:cNvPr id="446" name="Google Shape;446;g122655d511f_0_21"/>
            <p:cNvSpPr/>
            <p:nvPr/>
          </p:nvSpPr>
          <p:spPr>
            <a:xfrm rot="10800000" flipH="1">
              <a:off x="7992241" y="3813851"/>
              <a:ext cx="80130" cy="83508"/>
            </a:xfrm>
            <a:custGeom>
              <a:avLst/>
              <a:gdLst/>
              <a:ahLst/>
              <a:cxnLst/>
              <a:rect l="l" t="t" r="r" b="b"/>
              <a:pathLst>
                <a:path w="427" h="501" extrusionOk="0">
                  <a:moveTo>
                    <a:pt x="142" y="98"/>
                  </a:moveTo>
                  <a:lnTo>
                    <a:pt x="196" y="160"/>
                  </a:lnTo>
                  <a:lnTo>
                    <a:pt x="202" y="167"/>
                  </a:lnTo>
                  <a:lnTo>
                    <a:pt x="379" y="167"/>
                  </a:lnTo>
                  <a:lnTo>
                    <a:pt x="379" y="445"/>
                  </a:lnTo>
                  <a:lnTo>
                    <a:pt x="47" y="445"/>
                  </a:lnTo>
                  <a:lnTo>
                    <a:pt x="47" y="167"/>
                  </a:lnTo>
                  <a:lnTo>
                    <a:pt x="130" y="167"/>
                  </a:lnTo>
                  <a:lnTo>
                    <a:pt x="136" y="160"/>
                  </a:lnTo>
                  <a:lnTo>
                    <a:pt x="142" y="153"/>
                  </a:lnTo>
                  <a:lnTo>
                    <a:pt x="142" y="139"/>
                  </a:lnTo>
                  <a:lnTo>
                    <a:pt x="142" y="98"/>
                  </a:lnTo>
                  <a:close/>
                  <a:moveTo>
                    <a:pt x="107" y="0"/>
                  </a:moveTo>
                  <a:lnTo>
                    <a:pt x="101" y="14"/>
                  </a:lnTo>
                  <a:lnTo>
                    <a:pt x="95" y="28"/>
                  </a:lnTo>
                  <a:lnTo>
                    <a:pt x="95" y="112"/>
                  </a:lnTo>
                  <a:lnTo>
                    <a:pt x="47" y="112"/>
                  </a:lnTo>
                  <a:lnTo>
                    <a:pt x="30" y="118"/>
                  </a:lnTo>
                  <a:lnTo>
                    <a:pt x="12" y="125"/>
                  </a:lnTo>
                  <a:lnTo>
                    <a:pt x="6" y="146"/>
                  </a:lnTo>
                  <a:lnTo>
                    <a:pt x="0" y="167"/>
                  </a:lnTo>
                  <a:lnTo>
                    <a:pt x="0" y="445"/>
                  </a:lnTo>
                  <a:lnTo>
                    <a:pt x="6" y="466"/>
                  </a:lnTo>
                  <a:lnTo>
                    <a:pt x="12" y="487"/>
                  </a:lnTo>
                  <a:lnTo>
                    <a:pt x="30" y="494"/>
                  </a:lnTo>
                  <a:lnTo>
                    <a:pt x="47" y="500"/>
                  </a:lnTo>
                  <a:lnTo>
                    <a:pt x="379" y="500"/>
                  </a:lnTo>
                  <a:lnTo>
                    <a:pt x="397" y="494"/>
                  </a:lnTo>
                  <a:lnTo>
                    <a:pt x="415" y="487"/>
                  </a:lnTo>
                  <a:lnTo>
                    <a:pt x="421" y="466"/>
                  </a:lnTo>
                  <a:lnTo>
                    <a:pt x="427" y="445"/>
                  </a:lnTo>
                  <a:lnTo>
                    <a:pt x="427" y="167"/>
                  </a:lnTo>
                  <a:lnTo>
                    <a:pt x="421" y="146"/>
                  </a:lnTo>
                  <a:lnTo>
                    <a:pt x="415" y="125"/>
                  </a:lnTo>
                  <a:lnTo>
                    <a:pt x="397" y="118"/>
                  </a:lnTo>
                  <a:lnTo>
                    <a:pt x="379" y="112"/>
                  </a:lnTo>
                  <a:lnTo>
                    <a:pt x="225" y="112"/>
                  </a:lnTo>
                  <a:lnTo>
                    <a:pt x="136" y="7"/>
                  </a:lnTo>
                  <a:lnTo>
                    <a:pt x="13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7" name="Google Shape;447;g122655d511f_0_21"/>
            <p:cNvSpPr/>
            <p:nvPr/>
          </p:nvSpPr>
          <p:spPr>
            <a:xfrm rot="10800000" flipH="1">
              <a:off x="8009881" y="3832355"/>
              <a:ext cx="44662" cy="9501"/>
            </a:xfrm>
            <a:custGeom>
              <a:avLst/>
              <a:gdLst/>
              <a:ahLst/>
              <a:cxnLst/>
              <a:rect l="l" t="t" r="r" b="b"/>
              <a:pathLst>
                <a:path w="238" h="57" extrusionOk="0">
                  <a:moveTo>
                    <a:pt x="13" y="1"/>
                  </a:moveTo>
                  <a:lnTo>
                    <a:pt x="7" y="8"/>
                  </a:lnTo>
                  <a:lnTo>
                    <a:pt x="1" y="15"/>
                  </a:lnTo>
                  <a:lnTo>
                    <a:pt x="1" y="29"/>
                  </a:lnTo>
                  <a:lnTo>
                    <a:pt x="1" y="42"/>
                  </a:lnTo>
                  <a:lnTo>
                    <a:pt x="7" y="49"/>
                  </a:lnTo>
                  <a:lnTo>
                    <a:pt x="13" y="56"/>
                  </a:lnTo>
                  <a:lnTo>
                    <a:pt x="226" y="56"/>
                  </a:lnTo>
                  <a:lnTo>
                    <a:pt x="232" y="49"/>
                  </a:lnTo>
                  <a:lnTo>
                    <a:pt x="238" y="42"/>
                  </a:lnTo>
                  <a:lnTo>
                    <a:pt x="238" y="29"/>
                  </a:lnTo>
                  <a:lnTo>
                    <a:pt x="238" y="15"/>
                  </a:lnTo>
                  <a:lnTo>
                    <a:pt x="232" y="8"/>
                  </a:lnTo>
                  <a:lnTo>
                    <a:pt x="2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8" name="Google Shape;448;g122655d511f_0_21"/>
            <p:cNvSpPr/>
            <p:nvPr/>
          </p:nvSpPr>
          <p:spPr>
            <a:xfrm rot="10800000" flipH="1">
              <a:off x="8009881" y="3850856"/>
              <a:ext cx="31339" cy="9501"/>
            </a:xfrm>
            <a:custGeom>
              <a:avLst/>
              <a:gdLst/>
              <a:ahLst/>
              <a:cxnLst/>
              <a:rect l="l" t="t" r="r" b="b"/>
              <a:pathLst>
                <a:path w="167" h="57" extrusionOk="0">
                  <a:moveTo>
                    <a:pt x="13" y="1"/>
                  </a:moveTo>
                  <a:lnTo>
                    <a:pt x="7" y="8"/>
                  </a:lnTo>
                  <a:lnTo>
                    <a:pt x="1" y="15"/>
                  </a:lnTo>
                  <a:lnTo>
                    <a:pt x="1" y="28"/>
                  </a:lnTo>
                  <a:lnTo>
                    <a:pt x="1" y="42"/>
                  </a:lnTo>
                  <a:lnTo>
                    <a:pt x="7" y="49"/>
                  </a:lnTo>
                  <a:lnTo>
                    <a:pt x="13" y="56"/>
                  </a:lnTo>
                  <a:lnTo>
                    <a:pt x="155" y="56"/>
                  </a:lnTo>
                  <a:lnTo>
                    <a:pt x="161" y="49"/>
                  </a:lnTo>
                  <a:lnTo>
                    <a:pt x="167" y="42"/>
                  </a:lnTo>
                  <a:lnTo>
                    <a:pt x="167" y="28"/>
                  </a:lnTo>
                  <a:lnTo>
                    <a:pt x="167" y="15"/>
                  </a:lnTo>
                  <a:lnTo>
                    <a:pt x="161" y="8"/>
                  </a:lnTo>
                  <a:lnTo>
                    <a:pt x="15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9" name="Google Shape;449;g122655d511f_0_21"/>
            <p:cNvSpPr/>
            <p:nvPr/>
          </p:nvSpPr>
          <p:spPr>
            <a:xfrm rot="10800000" flipH="1">
              <a:off x="8032212" y="3850854"/>
              <a:ext cx="66806" cy="74340"/>
            </a:xfrm>
            <a:custGeom>
              <a:avLst/>
              <a:gdLst/>
              <a:ahLst/>
              <a:cxnLst/>
              <a:rect l="l" t="t" r="r" b="b"/>
              <a:pathLst>
                <a:path w="356" h="446" extrusionOk="0">
                  <a:moveTo>
                    <a:pt x="226" y="1"/>
                  </a:moveTo>
                  <a:lnTo>
                    <a:pt x="220" y="8"/>
                  </a:lnTo>
                  <a:lnTo>
                    <a:pt x="131" y="112"/>
                  </a:lnTo>
                  <a:lnTo>
                    <a:pt x="48" y="112"/>
                  </a:lnTo>
                  <a:lnTo>
                    <a:pt x="30" y="119"/>
                  </a:lnTo>
                  <a:lnTo>
                    <a:pt x="12" y="126"/>
                  </a:lnTo>
                  <a:lnTo>
                    <a:pt x="6" y="147"/>
                  </a:lnTo>
                  <a:lnTo>
                    <a:pt x="0" y="167"/>
                  </a:lnTo>
                  <a:lnTo>
                    <a:pt x="0" y="195"/>
                  </a:lnTo>
                  <a:lnTo>
                    <a:pt x="0" y="209"/>
                  </a:lnTo>
                  <a:lnTo>
                    <a:pt x="6" y="216"/>
                  </a:lnTo>
                  <a:lnTo>
                    <a:pt x="12" y="223"/>
                  </a:lnTo>
                  <a:lnTo>
                    <a:pt x="36" y="223"/>
                  </a:lnTo>
                  <a:lnTo>
                    <a:pt x="42" y="216"/>
                  </a:lnTo>
                  <a:lnTo>
                    <a:pt x="48" y="209"/>
                  </a:lnTo>
                  <a:lnTo>
                    <a:pt x="48" y="195"/>
                  </a:lnTo>
                  <a:lnTo>
                    <a:pt x="48" y="167"/>
                  </a:lnTo>
                  <a:lnTo>
                    <a:pt x="154" y="167"/>
                  </a:lnTo>
                  <a:lnTo>
                    <a:pt x="160" y="160"/>
                  </a:lnTo>
                  <a:lnTo>
                    <a:pt x="214" y="98"/>
                  </a:lnTo>
                  <a:lnTo>
                    <a:pt x="214" y="140"/>
                  </a:lnTo>
                  <a:lnTo>
                    <a:pt x="214" y="153"/>
                  </a:lnTo>
                  <a:lnTo>
                    <a:pt x="220" y="160"/>
                  </a:lnTo>
                  <a:lnTo>
                    <a:pt x="226" y="167"/>
                  </a:lnTo>
                  <a:lnTo>
                    <a:pt x="309" y="167"/>
                  </a:lnTo>
                  <a:lnTo>
                    <a:pt x="309" y="390"/>
                  </a:lnTo>
                  <a:lnTo>
                    <a:pt x="273" y="390"/>
                  </a:lnTo>
                  <a:lnTo>
                    <a:pt x="267" y="397"/>
                  </a:lnTo>
                  <a:lnTo>
                    <a:pt x="261" y="404"/>
                  </a:lnTo>
                  <a:lnTo>
                    <a:pt x="261" y="417"/>
                  </a:lnTo>
                  <a:lnTo>
                    <a:pt x="261" y="431"/>
                  </a:lnTo>
                  <a:lnTo>
                    <a:pt x="267" y="438"/>
                  </a:lnTo>
                  <a:lnTo>
                    <a:pt x="273" y="445"/>
                  </a:lnTo>
                  <a:lnTo>
                    <a:pt x="309" y="445"/>
                  </a:lnTo>
                  <a:lnTo>
                    <a:pt x="326" y="438"/>
                  </a:lnTo>
                  <a:lnTo>
                    <a:pt x="344" y="431"/>
                  </a:lnTo>
                  <a:lnTo>
                    <a:pt x="350" y="410"/>
                  </a:lnTo>
                  <a:lnTo>
                    <a:pt x="356" y="390"/>
                  </a:lnTo>
                  <a:lnTo>
                    <a:pt x="356" y="167"/>
                  </a:lnTo>
                  <a:lnTo>
                    <a:pt x="350" y="147"/>
                  </a:lnTo>
                  <a:lnTo>
                    <a:pt x="344" y="126"/>
                  </a:lnTo>
                  <a:lnTo>
                    <a:pt x="326" y="119"/>
                  </a:lnTo>
                  <a:lnTo>
                    <a:pt x="309" y="112"/>
                  </a:lnTo>
                  <a:lnTo>
                    <a:pt x="261" y="112"/>
                  </a:lnTo>
                  <a:lnTo>
                    <a:pt x="261" y="28"/>
                  </a:lnTo>
                  <a:lnTo>
                    <a:pt x="255" y="15"/>
                  </a:lnTo>
                  <a:lnTo>
                    <a:pt x="249"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pic>
        <p:nvPicPr>
          <p:cNvPr id="450" name="Google Shape;450;g122655d511f_0_21"/>
          <p:cNvPicPr preferRelativeResize="0"/>
          <p:nvPr/>
        </p:nvPicPr>
        <p:blipFill>
          <a:blip r:embed="rId3">
            <a:alphaModFix/>
          </a:blip>
          <a:stretch>
            <a:fillRect/>
          </a:stretch>
        </p:blipFill>
        <p:spPr>
          <a:xfrm>
            <a:off x="4767250" y="3809207"/>
            <a:ext cx="329999" cy="329999"/>
          </a:xfrm>
          <a:prstGeom prst="rect">
            <a:avLst/>
          </a:prstGeom>
          <a:noFill/>
          <a:ln>
            <a:noFill/>
          </a:ln>
        </p:spPr>
      </p:pic>
      <p:sp>
        <p:nvSpPr>
          <p:cNvPr id="451" name="Google Shape;451;g122655d511f_0_21"/>
          <p:cNvSpPr txBox="1">
            <a:spLocks noGrp="1"/>
          </p:cNvSpPr>
          <p:nvPr>
            <p:ph type="body" idx="1"/>
          </p:nvPr>
        </p:nvSpPr>
        <p:spPr>
          <a:xfrm>
            <a:off x="384694" y="1310426"/>
            <a:ext cx="11338500" cy="402300"/>
          </a:xfrm>
          <a:prstGeom prst="rect">
            <a:avLst/>
          </a:prstGeom>
          <a:noFill/>
          <a:ln>
            <a:noFill/>
          </a:ln>
        </p:spPr>
        <p:txBody>
          <a:bodyPr spcFirstLastPara="1" wrap="square" lIns="91425" tIns="91425" rIns="91425" bIns="91425" anchor="ctr" anchorCtr="0">
            <a:noAutofit/>
          </a:bodyPr>
          <a:lstStyle/>
          <a:p>
            <a:pPr marL="0" indent="0">
              <a:spcBef>
                <a:spcPts val="0"/>
              </a:spcBef>
              <a:buClr>
                <a:srgbClr val="000000"/>
              </a:buClr>
              <a:buSzPts val="1500"/>
              <a:buNone/>
            </a:pPr>
            <a:r>
              <a:rPr lang="en-US" sz="1500" b="1"/>
              <a:t>Each channel within IQVIA’s ecosystem plays a different role in helping find and keep engagement with customers and employees. </a:t>
            </a:r>
            <a:r>
              <a:rPr lang="en-US" sz="1500"/>
              <a:t>Ideally, these channels are constantly working together, not only to enable consistent connection but to help you progressively build more data that allows you to deliver more relevant, more nuanced communications overtime. </a:t>
            </a:r>
            <a:endParaRPr sz="1500"/>
          </a:p>
          <a:p>
            <a:pPr marL="0" lvl="0" indent="0" algn="l" rtl="0">
              <a:lnSpc>
                <a:spcPct val="100000"/>
              </a:lnSpc>
              <a:spcBef>
                <a:spcPts val="0"/>
              </a:spcBef>
              <a:spcAft>
                <a:spcPts val="0"/>
              </a:spcAft>
              <a:buSzPts val="1600"/>
              <a:buNone/>
            </a:pPr>
            <a:endParaRPr sz="1500" b="1" i="0">
              <a:solidFill>
                <a:schemeClr val="accent2"/>
              </a:solidFill>
            </a:endParaRPr>
          </a:p>
        </p:txBody>
      </p:sp>
    </p:spTree>
    <p:extLst>
      <p:ext uri="{BB962C8B-B14F-4D97-AF65-F5344CB8AC3E}">
        <p14:creationId xmlns:p14="http://schemas.microsoft.com/office/powerpoint/2010/main" val="4274670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D0B45-A08E-D2BA-3994-99D24D4E1F03}"/>
              </a:ext>
            </a:extLst>
          </p:cNvPr>
          <p:cNvSpPr>
            <a:spLocks noGrp="1"/>
          </p:cNvSpPr>
          <p:nvPr>
            <p:ph type="title"/>
          </p:nvPr>
        </p:nvSpPr>
        <p:spPr/>
        <p:txBody>
          <a:bodyPr/>
          <a:lstStyle/>
          <a:p>
            <a:r>
              <a:rPr lang="en-US"/>
              <a:t>Planning for Paid Campaign Activity</a:t>
            </a:r>
          </a:p>
        </p:txBody>
      </p:sp>
      <p:sp>
        <p:nvSpPr>
          <p:cNvPr id="7" name="Oval 6">
            <a:extLst>
              <a:ext uri="{FF2B5EF4-FFF2-40B4-BE49-F238E27FC236}">
                <a16:creationId xmlns:a16="http://schemas.microsoft.com/office/drawing/2014/main" id="{6A2B8BC6-B3D3-3F25-4E8B-CA7C816AE86B}"/>
              </a:ext>
            </a:extLst>
          </p:cNvPr>
          <p:cNvSpPr/>
          <p:nvPr/>
        </p:nvSpPr>
        <p:spPr>
          <a:xfrm>
            <a:off x="891674" y="1715321"/>
            <a:ext cx="2538663" cy="2538663"/>
          </a:xfrm>
          <a:prstGeom prst="ellipse">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8" name="Oval 7">
            <a:extLst>
              <a:ext uri="{FF2B5EF4-FFF2-40B4-BE49-F238E27FC236}">
                <a16:creationId xmlns:a16="http://schemas.microsoft.com/office/drawing/2014/main" id="{2FADC92B-9FE4-E999-7E8B-BC910867A818}"/>
              </a:ext>
            </a:extLst>
          </p:cNvPr>
          <p:cNvSpPr/>
          <p:nvPr/>
        </p:nvSpPr>
        <p:spPr>
          <a:xfrm>
            <a:off x="2881895" y="1715321"/>
            <a:ext cx="2538663" cy="2538663"/>
          </a:xfrm>
          <a:prstGeom prst="ellipse">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9" name="Oval 8">
            <a:extLst>
              <a:ext uri="{FF2B5EF4-FFF2-40B4-BE49-F238E27FC236}">
                <a16:creationId xmlns:a16="http://schemas.microsoft.com/office/drawing/2014/main" id="{57354714-5D93-1C3A-264A-F7D4C40CEF56}"/>
              </a:ext>
            </a:extLst>
          </p:cNvPr>
          <p:cNvSpPr/>
          <p:nvPr/>
        </p:nvSpPr>
        <p:spPr>
          <a:xfrm>
            <a:off x="1927088" y="3414839"/>
            <a:ext cx="2538663" cy="2538663"/>
          </a:xfrm>
          <a:prstGeom prst="ellipse">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cxnSp>
        <p:nvCxnSpPr>
          <p:cNvPr id="10" name="Straight Arrow Connector 9">
            <a:extLst>
              <a:ext uri="{FF2B5EF4-FFF2-40B4-BE49-F238E27FC236}">
                <a16:creationId xmlns:a16="http://schemas.microsoft.com/office/drawing/2014/main" id="{C3A94842-DBC8-5E8A-E680-E6B39A0E4701}"/>
              </a:ext>
            </a:extLst>
          </p:cNvPr>
          <p:cNvCxnSpPr>
            <a:cxnSpLocks/>
          </p:cNvCxnSpPr>
          <p:nvPr/>
        </p:nvCxnSpPr>
        <p:spPr>
          <a:xfrm flipH="1">
            <a:off x="3162623" y="3547494"/>
            <a:ext cx="3330541" cy="0"/>
          </a:xfrm>
          <a:prstGeom prst="straightConnector1">
            <a:avLst/>
          </a:prstGeom>
          <a:ln w="19050" cap="rnd">
            <a:solidFill>
              <a:schemeClr val="accent4"/>
            </a:solidFill>
            <a:round/>
            <a:tailEnd type="oval" w="lg" len="lg"/>
          </a:ln>
        </p:spPr>
        <p:style>
          <a:lnRef idx="1">
            <a:schemeClr val="accent1"/>
          </a:lnRef>
          <a:fillRef idx="0">
            <a:schemeClr val="accent1"/>
          </a:fillRef>
          <a:effectRef idx="0">
            <a:schemeClr val="accent1"/>
          </a:effectRef>
          <a:fontRef idx="minor">
            <a:schemeClr val="tx1"/>
          </a:fontRef>
        </p:style>
      </p:cxnSp>
      <p:sp>
        <p:nvSpPr>
          <p:cNvPr id="11" name="Rectangle: Rounded Corners 7">
            <a:extLst>
              <a:ext uri="{FF2B5EF4-FFF2-40B4-BE49-F238E27FC236}">
                <a16:creationId xmlns:a16="http://schemas.microsoft.com/office/drawing/2014/main" id="{D5A776B1-00B4-3113-7474-B7DBA618724C}"/>
              </a:ext>
            </a:extLst>
          </p:cNvPr>
          <p:cNvSpPr/>
          <p:nvPr/>
        </p:nvSpPr>
        <p:spPr>
          <a:xfrm>
            <a:off x="6493165" y="1306017"/>
            <a:ext cx="659174" cy="4464200"/>
          </a:xfrm>
          <a:custGeom>
            <a:avLst/>
            <a:gdLst>
              <a:gd name="connsiteX0" fmla="*/ 0 w 1541806"/>
              <a:gd name="connsiteY0" fmla="*/ 770903 h 4645573"/>
              <a:gd name="connsiteX1" fmla="*/ 770903 w 1541806"/>
              <a:gd name="connsiteY1" fmla="*/ 0 h 4645573"/>
              <a:gd name="connsiteX2" fmla="*/ 770903 w 1541806"/>
              <a:gd name="connsiteY2" fmla="*/ 0 h 4645573"/>
              <a:gd name="connsiteX3" fmla="*/ 1541806 w 1541806"/>
              <a:gd name="connsiteY3" fmla="*/ 770903 h 4645573"/>
              <a:gd name="connsiteX4" fmla="*/ 1541806 w 1541806"/>
              <a:gd name="connsiteY4" fmla="*/ 3874670 h 4645573"/>
              <a:gd name="connsiteX5" fmla="*/ 770903 w 1541806"/>
              <a:gd name="connsiteY5" fmla="*/ 4645573 h 4645573"/>
              <a:gd name="connsiteX6" fmla="*/ 770903 w 1541806"/>
              <a:gd name="connsiteY6" fmla="*/ 4645573 h 4645573"/>
              <a:gd name="connsiteX7" fmla="*/ 0 w 1541806"/>
              <a:gd name="connsiteY7" fmla="*/ 3874670 h 4645573"/>
              <a:gd name="connsiteX8" fmla="*/ 0 w 1541806"/>
              <a:gd name="connsiteY8" fmla="*/ 770903 h 4645573"/>
              <a:gd name="connsiteX0" fmla="*/ 1541806 w 1633246"/>
              <a:gd name="connsiteY0" fmla="*/ 770903 h 4645573"/>
              <a:gd name="connsiteX1" fmla="*/ 1541806 w 1633246"/>
              <a:gd name="connsiteY1" fmla="*/ 3874670 h 4645573"/>
              <a:gd name="connsiteX2" fmla="*/ 770903 w 1633246"/>
              <a:gd name="connsiteY2" fmla="*/ 4645573 h 4645573"/>
              <a:gd name="connsiteX3" fmla="*/ 770903 w 1633246"/>
              <a:gd name="connsiteY3" fmla="*/ 4645573 h 4645573"/>
              <a:gd name="connsiteX4" fmla="*/ 0 w 1633246"/>
              <a:gd name="connsiteY4" fmla="*/ 3874670 h 4645573"/>
              <a:gd name="connsiteX5" fmla="*/ 0 w 1633246"/>
              <a:gd name="connsiteY5" fmla="*/ 770903 h 4645573"/>
              <a:gd name="connsiteX6" fmla="*/ 770903 w 1633246"/>
              <a:gd name="connsiteY6" fmla="*/ 0 h 4645573"/>
              <a:gd name="connsiteX7" fmla="*/ 770903 w 1633246"/>
              <a:gd name="connsiteY7" fmla="*/ 0 h 4645573"/>
              <a:gd name="connsiteX8" fmla="*/ 1633246 w 1633246"/>
              <a:gd name="connsiteY8" fmla="*/ 862343 h 4645573"/>
              <a:gd name="connsiteX0" fmla="*/ 1541806 w 1541806"/>
              <a:gd name="connsiteY0" fmla="*/ 770903 h 4645573"/>
              <a:gd name="connsiteX1" fmla="*/ 1541806 w 1541806"/>
              <a:gd name="connsiteY1" fmla="*/ 3874670 h 4645573"/>
              <a:gd name="connsiteX2" fmla="*/ 770903 w 1541806"/>
              <a:gd name="connsiteY2" fmla="*/ 4645573 h 4645573"/>
              <a:gd name="connsiteX3" fmla="*/ 770903 w 1541806"/>
              <a:gd name="connsiteY3" fmla="*/ 4645573 h 4645573"/>
              <a:gd name="connsiteX4" fmla="*/ 0 w 1541806"/>
              <a:gd name="connsiteY4" fmla="*/ 3874670 h 4645573"/>
              <a:gd name="connsiteX5" fmla="*/ 0 w 1541806"/>
              <a:gd name="connsiteY5" fmla="*/ 770903 h 4645573"/>
              <a:gd name="connsiteX6" fmla="*/ 770903 w 1541806"/>
              <a:gd name="connsiteY6" fmla="*/ 0 h 4645573"/>
              <a:gd name="connsiteX7" fmla="*/ 770903 w 1541806"/>
              <a:gd name="connsiteY7" fmla="*/ 0 h 4645573"/>
              <a:gd name="connsiteX0" fmla="*/ 1541806 w 1541806"/>
              <a:gd name="connsiteY0" fmla="*/ 3874670 h 4645573"/>
              <a:gd name="connsiteX1" fmla="*/ 770903 w 1541806"/>
              <a:gd name="connsiteY1" fmla="*/ 4645573 h 4645573"/>
              <a:gd name="connsiteX2" fmla="*/ 770903 w 1541806"/>
              <a:gd name="connsiteY2" fmla="*/ 4645573 h 4645573"/>
              <a:gd name="connsiteX3" fmla="*/ 0 w 1541806"/>
              <a:gd name="connsiteY3" fmla="*/ 3874670 h 4645573"/>
              <a:gd name="connsiteX4" fmla="*/ 0 w 1541806"/>
              <a:gd name="connsiteY4" fmla="*/ 770903 h 4645573"/>
              <a:gd name="connsiteX5" fmla="*/ 770903 w 1541806"/>
              <a:gd name="connsiteY5" fmla="*/ 0 h 4645573"/>
              <a:gd name="connsiteX6" fmla="*/ 770903 w 1541806"/>
              <a:gd name="connsiteY6" fmla="*/ 0 h 4645573"/>
              <a:gd name="connsiteX0" fmla="*/ 770903 w 770903"/>
              <a:gd name="connsiteY0" fmla="*/ 4645573 h 4645573"/>
              <a:gd name="connsiteX1" fmla="*/ 770903 w 770903"/>
              <a:gd name="connsiteY1" fmla="*/ 4645573 h 4645573"/>
              <a:gd name="connsiteX2" fmla="*/ 0 w 770903"/>
              <a:gd name="connsiteY2" fmla="*/ 3874670 h 4645573"/>
              <a:gd name="connsiteX3" fmla="*/ 0 w 770903"/>
              <a:gd name="connsiteY3" fmla="*/ 770903 h 4645573"/>
              <a:gd name="connsiteX4" fmla="*/ 770903 w 770903"/>
              <a:gd name="connsiteY4" fmla="*/ 0 h 4645573"/>
              <a:gd name="connsiteX5" fmla="*/ 770903 w 770903"/>
              <a:gd name="connsiteY5" fmla="*/ 0 h 464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903" h="4645573">
                <a:moveTo>
                  <a:pt x="770903" y="4645573"/>
                </a:moveTo>
                <a:lnTo>
                  <a:pt x="770903" y="4645573"/>
                </a:lnTo>
                <a:cubicBezTo>
                  <a:pt x="345145" y="4645573"/>
                  <a:pt x="0" y="4300428"/>
                  <a:pt x="0" y="3874670"/>
                </a:cubicBezTo>
                <a:lnTo>
                  <a:pt x="0" y="770903"/>
                </a:lnTo>
                <a:cubicBezTo>
                  <a:pt x="0" y="345145"/>
                  <a:pt x="345145" y="0"/>
                  <a:pt x="770903" y="0"/>
                </a:cubicBezTo>
                <a:lnTo>
                  <a:pt x="770903" y="0"/>
                </a:lnTo>
              </a:path>
            </a:pathLst>
          </a:custGeom>
          <a:noFill/>
          <a:ln w="1905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F77419C2-C339-2478-A8DB-4067E6030F32}"/>
              </a:ext>
            </a:extLst>
          </p:cNvPr>
          <p:cNvSpPr txBox="1"/>
          <p:nvPr/>
        </p:nvSpPr>
        <p:spPr>
          <a:xfrm>
            <a:off x="7085420" y="1822375"/>
            <a:ext cx="4449369" cy="3450237"/>
          </a:xfrm>
          <a:prstGeom prst="rect">
            <a:avLst/>
          </a:prstGeom>
          <a:ln>
            <a:noFill/>
          </a:ln>
        </p:spPr>
        <p:txBody>
          <a:bodyPr vert="horz" wrap="square" lIns="0" tIns="0" rIns="0" bIns="0" numCol="1" rtlCol="0" anchor="t"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chemeClr val="accent4"/>
                </a:solidFill>
                <a:effectLst/>
                <a:uLnTx/>
                <a:uFillTx/>
                <a:latin typeface="Arial" panose="020B0604020202020204" pitchFamily="34" charset="0"/>
                <a:ea typeface="+mn-ea"/>
                <a:cs typeface="Arial" panose="020B0604020202020204" pitchFamily="34" charset="0"/>
              </a:rPr>
              <a:t>Note:</a:t>
            </a:r>
          </a:p>
          <a:p>
            <a:pPr marL="182880" lvl="0" indent="-182880" fontAlgn="base">
              <a:spcAft>
                <a:spcPts val="600"/>
              </a:spcAft>
              <a:buFont typeface="Arial" panose="020B0604020202020204" pitchFamily="34" charset="0"/>
              <a:buChar char="•"/>
              <a:defRPr/>
            </a:pPr>
            <a:r>
              <a:rPr lang="en-US">
                <a:latin typeface="Arial" panose="020B0604020202020204" pitchFamily="34" charset="0"/>
                <a:cs typeface="Arial" panose="020B0604020202020204" pitchFamily="34" charset="0"/>
              </a:rPr>
              <a:t>Campaigns can be managed by – </a:t>
            </a:r>
          </a:p>
          <a:p>
            <a:pPr marL="640080" lvl="1" indent="-182880" fontAlgn="base">
              <a:spcAft>
                <a:spcPts val="600"/>
              </a:spcAft>
              <a:buFont typeface="Arial" panose="020B0604020202020204" pitchFamily="34" charset="0"/>
              <a:buChar char="•"/>
              <a:defRPr/>
            </a:pPr>
            <a:r>
              <a:rPr lang="en-US">
                <a:latin typeface="Arial" panose="020B0604020202020204" pitchFamily="34" charset="0"/>
                <a:cs typeface="Arial" panose="020B0604020202020204" pitchFamily="34" charset="0"/>
              </a:rPr>
              <a:t>Marketing Operations Team</a:t>
            </a:r>
          </a:p>
          <a:p>
            <a:pPr marL="640080" lvl="1" indent="-182880" fontAlgn="base">
              <a:spcAft>
                <a:spcPts val="600"/>
              </a:spcAft>
              <a:buFont typeface="Arial" panose="020B0604020202020204" pitchFamily="34" charset="0"/>
              <a:buChar char="•"/>
              <a:defRPr/>
            </a:pPr>
            <a:r>
              <a:rPr lang="en-US">
                <a:latin typeface="Arial" panose="020B0604020202020204" pitchFamily="34" charset="0"/>
                <a:cs typeface="Arial" panose="020B0604020202020204" pitchFamily="34" charset="0"/>
              </a:rPr>
              <a:t>Vendors</a:t>
            </a:r>
          </a:p>
          <a:p>
            <a:pPr marL="640080" lvl="1" indent="-182880" fontAlgn="base">
              <a:spcAft>
                <a:spcPts val="600"/>
              </a:spcAft>
              <a:buFont typeface="Arial" panose="020B0604020202020204" pitchFamily="34" charset="0"/>
              <a:buChar char="•"/>
              <a:defRPr/>
            </a:pPr>
            <a:r>
              <a:rPr lang="en-US">
                <a:latin typeface="Arial" panose="020B0604020202020204" pitchFamily="34" charset="0"/>
                <a:cs typeface="Arial" panose="020B0604020202020204" pitchFamily="34" charset="0"/>
              </a:rPr>
              <a:t>Marketers</a:t>
            </a:r>
          </a:p>
          <a:p>
            <a:pPr marL="182880" indent="-182880" fontAlgn="base">
              <a:spcAft>
                <a:spcPts val="600"/>
              </a:spcAft>
              <a:buFont typeface="Arial" panose="020B0604020202020204" pitchFamily="34" charset="0"/>
              <a:buChar char="•"/>
              <a:defRPr/>
            </a:pPr>
            <a:r>
              <a:rPr lang="en-US">
                <a:latin typeface="Arial" panose="020B0604020202020204" pitchFamily="34" charset="0"/>
                <a:cs typeface="Arial" panose="020B0604020202020204" pitchFamily="34" charset="0"/>
              </a:rPr>
              <a:t>If using a vendor, Marketers to coordinate paid social campaign </a:t>
            </a:r>
            <a:r>
              <a:rPr lang="en-IN">
                <a:latin typeface="Arial" panose="020B0604020202020204" pitchFamily="34" charset="0"/>
                <a:cs typeface="Arial" panose="020B0604020202020204" pitchFamily="34" charset="0"/>
              </a:rPr>
              <a:t>activity with the Marketing Operations team</a:t>
            </a:r>
          </a:p>
          <a:p>
            <a:pPr marL="182880" indent="-182880" fontAlgn="base">
              <a:spcAft>
                <a:spcPts val="600"/>
              </a:spcAft>
              <a:buFont typeface="Arial" panose="020B0604020202020204" pitchFamily="34" charset="0"/>
              <a:buChar char="•"/>
              <a:defRPr/>
            </a:pPr>
            <a:endParaRPr lang="en-IN">
              <a:latin typeface="Arial" panose="020B0604020202020204" pitchFamily="34" charset="0"/>
              <a:cs typeface="Arial" panose="020B0604020202020204" pitchFamily="34" charset="0"/>
            </a:endParaRPr>
          </a:p>
          <a:p>
            <a:pPr marL="182880" lvl="0" indent="-182880" fontAlgn="base">
              <a:spcAft>
                <a:spcPts val="600"/>
              </a:spcAft>
              <a:buFont typeface="Arial" panose="020B0604020202020204" pitchFamily="34" charset="0"/>
              <a:buChar char="•"/>
              <a:defRPr/>
            </a:pPr>
            <a:endParaRPr kumimoji="0" lang="en-US" sz="18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20126E1-5073-37B1-92C7-9B8D1F691327}"/>
              </a:ext>
            </a:extLst>
          </p:cNvPr>
          <p:cNvSpPr txBox="1"/>
          <p:nvPr/>
        </p:nvSpPr>
        <p:spPr>
          <a:xfrm>
            <a:off x="1292881" y="2433863"/>
            <a:ext cx="1529184" cy="993029"/>
          </a:xfrm>
          <a:prstGeom prst="rect">
            <a:avLst/>
          </a:prstGeom>
          <a:ln>
            <a:noFill/>
          </a:ln>
        </p:spPr>
        <p:txBody>
          <a:bodyPr vert="horz" wrap="square" lIns="91440" tIns="0" rIns="91440" bIns="0" numCol="1" rtlCol="0" anchor="t" anchorCtr="0" compatLnSpc="1">
            <a:prstTxWarp prst="textNoShape">
              <a:avLst/>
            </a:prstTxWarp>
            <a:noAutofit/>
          </a:bodyPr>
          <a:lstStyle/>
          <a:p>
            <a:pPr marL="0" marR="0" lvl="0" indent="0" defTabSz="914400" rtl="0" eaLnBrk="1" fontAlgn="base" latinLnBrk="0" hangingPunct="1">
              <a:lnSpc>
                <a:spcPct val="100000"/>
              </a:lnSpc>
              <a:spcBef>
                <a:spcPts val="0"/>
              </a:spcBef>
              <a:spcAft>
                <a:spcPct val="0"/>
              </a:spcAft>
              <a:buClrTx/>
              <a:buSzTx/>
              <a:buFontTx/>
              <a:buNone/>
              <a:tabLst/>
              <a:defRPr/>
            </a:pPr>
            <a:r>
              <a:rPr lang="en-US" b="1">
                <a:solidFill>
                  <a:schemeClr val="accent4"/>
                </a:solidFill>
                <a:latin typeface="Arial" panose="020B0604020202020204" pitchFamily="34" charset="0"/>
                <a:cs typeface="Arial" panose="020B0604020202020204" pitchFamily="34" charset="0"/>
              </a:rPr>
              <a:t>Marketing Ops Team</a:t>
            </a:r>
          </a:p>
          <a:p>
            <a:pPr marL="0" marR="0" lvl="0" indent="0" defTabSz="914400" rtl="0" eaLnBrk="1" fontAlgn="base" latinLnBrk="0" hangingPunct="1">
              <a:lnSpc>
                <a:spcPct val="100000"/>
              </a:lnSpc>
              <a:spcBef>
                <a:spcPts val="0"/>
              </a:spcBef>
              <a:spcAft>
                <a:spcPct val="0"/>
              </a:spcAft>
              <a:buClrTx/>
              <a:buSzTx/>
              <a:buFontTx/>
              <a:buNone/>
              <a:tabLst/>
              <a:defRPr/>
            </a:pPr>
            <a:r>
              <a:rPr lang="en-US" sz="1400">
                <a:latin typeface="Arial" panose="020B0604020202020204" pitchFamily="34" charset="0"/>
                <a:cs typeface="Arial" panose="020B0604020202020204" pitchFamily="34" charset="0"/>
              </a:rPr>
              <a:t>In-house campaign management</a:t>
            </a:r>
            <a:endParaRPr lang="en-US" sz="1400" b="1">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B220576-6F36-DBCF-0212-775BB2978FD8}"/>
              </a:ext>
            </a:extLst>
          </p:cNvPr>
          <p:cNvSpPr txBox="1"/>
          <p:nvPr/>
        </p:nvSpPr>
        <p:spPr>
          <a:xfrm>
            <a:off x="3528822" y="2433863"/>
            <a:ext cx="1529184" cy="993029"/>
          </a:xfrm>
          <a:prstGeom prst="rect">
            <a:avLst/>
          </a:prstGeom>
          <a:ln>
            <a:noFill/>
          </a:ln>
        </p:spPr>
        <p:txBody>
          <a:bodyPr vert="horz" wrap="square" lIns="91440" tIns="0" rIns="91440" bIns="0" numCol="1" rtlCol="0" anchor="t" anchorCtr="0" compatLnSpc="1">
            <a:prstTxWarp prst="textNoShape">
              <a:avLst/>
            </a:prstTxWarp>
            <a:no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lang="en-US" b="1">
                <a:solidFill>
                  <a:schemeClr val="accent4"/>
                </a:solidFill>
                <a:latin typeface="Arial" panose="020B0604020202020204" pitchFamily="34" charset="0"/>
                <a:cs typeface="Arial" panose="020B0604020202020204" pitchFamily="34" charset="0"/>
              </a:rPr>
              <a:t>Marketers</a:t>
            </a:r>
          </a:p>
        </p:txBody>
      </p:sp>
      <p:sp>
        <p:nvSpPr>
          <p:cNvPr id="15" name="TextBox 14">
            <a:extLst>
              <a:ext uri="{FF2B5EF4-FFF2-40B4-BE49-F238E27FC236}">
                <a16:creationId xmlns:a16="http://schemas.microsoft.com/office/drawing/2014/main" id="{50513C48-4781-545C-818D-D4A441F76A81}"/>
              </a:ext>
            </a:extLst>
          </p:cNvPr>
          <p:cNvSpPr txBox="1"/>
          <p:nvPr/>
        </p:nvSpPr>
        <p:spPr>
          <a:xfrm>
            <a:off x="2468103" y="4386639"/>
            <a:ext cx="1529184" cy="993029"/>
          </a:xfrm>
          <a:prstGeom prst="rect">
            <a:avLst/>
          </a:prstGeom>
          <a:ln>
            <a:noFill/>
          </a:ln>
        </p:spPr>
        <p:txBody>
          <a:bodyPr vert="horz" wrap="square" lIns="91440" tIns="0" rIns="91440" bIns="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b="1">
                <a:solidFill>
                  <a:schemeClr val="accent4"/>
                </a:solidFill>
                <a:latin typeface="Arial" panose="020B0604020202020204" pitchFamily="34" charset="0"/>
                <a:cs typeface="Arial" panose="020B0604020202020204" pitchFamily="34" charset="0"/>
              </a:rPr>
              <a:t>Vendor</a:t>
            </a:r>
          </a:p>
          <a:p>
            <a:pPr marL="0" marR="0" lvl="0" indent="0" algn="ctr" defTabSz="914400" rtl="0" eaLnBrk="1" fontAlgn="base" latinLnBrk="0" hangingPunct="1">
              <a:lnSpc>
                <a:spcPct val="100000"/>
              </a:lnSpc>
              <a:spcBef>
                <a:spcPts val="0"/>
              </a:spcBef>
              <a:spcAft>
                <a:spcPct val="0"/>
              </a:spcAft>
              <a:buClrTx/>
              <a:buSzTx/>
              <a:buFontTx/>
              <a:buNone/>
              <a:tabLst/>
              <a:defRPr/>
            </a:pPr>
            <a:r>
              <a:rPr lang="en-US" sz="1400">
                <a:latin typeface="Arial" panose="020B0604020202020204" pitchFamily="34" charset="0"/>
                <a:cs typeface="Arial" panose="020B0604020202020204" pitchFamily="34" charset="0"/>
              </a:rPr>
              <a:t>External campaign management</a:t>
            </a:r>
          </a:p>
        </p:txBody>
      </p:sp>
    </p:spTree>
    <p:extLst>
      <p:ext uri="{BB962C8B-B14F-4D97-AF65-F5344CB8AC3E}">
        <p14:creationId xmlns:p14="http://schemas.microsoft.com/office/powerpoint/2010/main" val="4022405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B02FD3D8-491D-4BF0-80F6-B33C773512B8}"/>
              </a:ext>
            </a:extLst>
          </p:cNvPr>
          <p:cNvGraphicFramePr>
            <a:graphicFrameLocks noGrp="1"/>
          </p:cNvGraphicFramePr>
          <p:nvPr>
            <p:ph idx="17"/>
          </p:nvPr>
        </p:nvGraphicFramePr>
        <p:xfrm>
          <a:off x="384694" y="1534850"/>
          <a:ext cx="11338560" cy="4577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a:extLst>
              <a:ext uri="{FF2B5EF4-FFF2-40B4-BE49-F238E27FC236}">
                <a16:creationId xmlns:a16="http://schemas.microsoft.com/office/drawing/2014/main" id="{53D2E6DA-691E-4B56-81BC-FD8519C14C56}"/>
              </a:ext>
            </a:extLst>
          </p:cNvPr>
          <p:cNvSpPr>
            <a:spLocks noGrp="1"/>
          </p:cNvSpPr>
          <p:nvPr>
            <p:ph type="body" sz="quarter" idx="16"/>
          </p:nvPr>
        </p:nvSpPr>
        <p:spPr/>
        <p:txBody>
          <a:bodyPr/>
          <a:lstStyle/>
          <a:p>
            <a:r>
              <a:rPr lang="en-IN"/>
              <a:t>LinkedIn and Google Ads</a:t>
            </a:r>
            <a:endParaRPr lang="en-US"/>
          </a:p>
        </p:txBody>
      </p:sp>
      <p:sp>
        <p:nvSpPr>
          <p:cNvPr id="5" name="Title 4">
            <a:extLst>
              <a:ext uri="{FF2B5EF4-FFF2-40B4-BE49-F238E27FC236}">
                <a16:creationId xmlns:a16="http://schemas.microsoft.com/office/drawing/2014/main" id="{FD7F60AB-3DD6-43E1-ABFE-9FF6E92328A0}"/>
              </a:ext>
            </a:extLst>
          </p:cNvPr>
          <p:cNvSpPr>
            <a:spLocks noGrp="1"/>
          </p:cNvSpPr>
          <p:nvPr>
            <p:ph type="title"/>
          </p:nvPr>
        </p:nvSpPr>
        <p:spPr/>
        <p:txBody>
          <a:bodyPr/>
          <a:lstStyle/>
          <a:p>
            <a:r>
              <a:rPr lang="en-US"/>
              <a:t>High level steps for new campaign setup</a:t>
            </a:r>
          </a:p>
        </p:txBody>
      </p:sp>
      <p:sp>
        <p:nvSpPr>
          <p:cNvPr id="2" name="TextBox 1">
            <a:extLst>
              <a:ext uri="{FF2B5EF4-FFF2-40B4-BE49-F238E27FC236}">
                <a16:creationId xmlns:a16="http://schemas.microsoft.com/office/drawing/2014/main" id="{9D972F2E-1127-43D3-8004-9AB55B379938}"/>
              </a:ext>
            </a:extLst>
          </p:cNvPr>
          <p:cNvSpPr txBox="1"/>
          <p:nvPr/>
        </p:nvSpPr>
        <p:spPr>
          <a:xfrm>
            <a:off x="2646947" y="5578617"/>
            <a:ext cx="6898106" cy="584775"/>
          </a:xfrm>
          <a:prstGeom prst="rect">
            <a:avLst/>
          </a:prstGeom>
          <a:noFill/>
        </p:spPr>
        <p:txBody>
          <a:bodyPr wrap="square" rtlCol="0">
            <a:spAutoFit/>
          </a:bodyPr>
          <a:lstStyle/>
          <a:p>
            <a:r>
              <a:rPr lang="en-IN" sz="1600" b="1">
                <a:solidFill>
                  <a:srgbClr val="FF0000"/>
                </a:solidFill>
              </a:rPr>
              <a:t>Note - </a:t>
            </a:r>
            <a:r>
              <a:rPr lang="en-IN" sz="1600"/>
              <a:t>New campaign setup requests should be submitted at least 3 weeks before planned launch date. </a:t>
            </a:r>
          </a:p>
        </p:txBody>
      </p:sp>
    </p:spTree>
    <p:extLst>
      <p:ext uri="{BB962C8B-B14F-4D97-AF65-F5344CB8AC3E}">
        <p14:creationId xmlns:p14="http://schemas.microsoft.com/office/powerpoint/2010/main" val="2108926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D19C-468E-41EC-9D3A-D9040263DD95}"/>
              </a:ext>
            </a:extLst>
          </p:cNvPr>
          <p:cNvSpPr>
            <a:spLocks noGrp="1"/>
          </p:cNvSpPr>
          <p:nvPr>
            <p:ph type="title"/>
          </p:nvPr>
        </p:nvSpPr>
        <p:spPr/>
        <p:txBody>
          <a:bodyPr/>
          <a:lstStyle/>
          <a:p>
            <a:r>
              <a:rPr lang="en-US"/>
              <a:t>Key Tasks and Responsibilities</a:t>
            </a:r>
          </a:p>
        </p:txBody>
      </p:sp>
      <p:sp>
        <p:nvSpPr>
          <p:cNvPr id="3" name="Footer Placeholder 2">
            <a:extLst>
              <a:ext uri="{FF2B5EF4-FFF2-40B4-BE49-F238E27FC236}">
                <a16:creationId xmlns:a16="http://schemas.microsoft.com/office/drawing/2014/main" id="{15FDF4EB-D527-4CB6-AE1C-38851C8B3191}"/>
              </a:ext>
            </a:extLst>
          </p:cNvPr>
          <p:cNvSpPr>
            <a:spLocks noGrp="1"/>
          </p:cNvSpPr>
          <p:nvPr>
            <p:ph type="ftr" sz="quarter" idx="3"/>
          </p:nvPr>
        </p:nvSpPr>
        <p:spPr/>
        <p:txBody>
          <a:bodyPr/>
          <a:lstStyle/>
          <a:p>
            <a:endParaRPr lang="en-US"/>
          </a:p>
        </p:txBody>
      </p:sp>
      <p:sp>
        <p:nvSpPr>
          <p:cNvPr id="4" name="Content Placeholder 8">
            <a:extLst>
              <a:ext uri="{FF2B5EF4-FFF2-40B4-BE49-F238E27FC236}">
                <a16:creationId xmlns:a16="http://schemas.microsoft.com/office/drawing/2014/main" id="{B9C20EE1-C2B6-4DA2-9B43-14DB0F44E344}"/>
              </a:ext>
            </a:extLst>
          </p:cNvPr>
          <p:cNvSpPr txBox="1">
            <a:spLocks noChangeAspect="1"/>
          </p:cNvSpPr>
          <p:nvPr/>
        </p:nvSpPr>
        <p:spPr>
          <a:xfrm>
            <a:off x="4586039" y="1828973"/>
            <a:ext cx="3001450" cy="3001450"/>
          </a:xfrm>
          <a:prstGeom prst="ellipse">
            <a:avLst/>
          </a:prstGeom>
          <a:solidFill>
            <a:schemeClr val="accent2"/>
          </a:solidFill>
          <a:ln w="152400">
            <a:noFill/>
          </a:ln>
        </p:spPr>
        <p:txBody>
          <a:bodyPr vert="horz" wrap="square" lIns="0" tIns="0" rIns="0" bIns="0" rtlCol="0" anchor="ctr" anchorCtr="0">
            <a:normAutofit/>
          </a:bodyPr>
          <a:lstStyle>
            <a:lvl1pPr marL="0" indent="0" algn="ctr" rtl="0" eaLnBrk="1" fontAlgn="base" hangingPunct="1">
              <a:spcBef>
                <a:spcPct val="20000"/>
              </a:spcBef>
              <a:spcAft>
                <a:spcPct val="0"/>
              </a:spcAft>
              <a:buFont typeface="Arial" charset="0"/>
              <a:buNone/>
              <a:defRPr kumimoji="0" lang="en-US" sz="1600" b="0" i="0" u="none" strike="noStrike" kern="1200" cap="none" spc="0" normalizeH="0" baseline="0" noProof="0" dirty="0" smtClean="0">
                <a:ln>
                  <a:noFill/>
                </a:ln>
                <a:solidFill>
                  <a:schemeClr val="accent2"/>
                </a:solidFill>
                <a:effectLst/>
                <a:uLnTx/>
                <a:uFillTx/>
                <a:latin typeface="Arial"/>
                <a:ea typeface="+mn-ea"/>
                <a:cs typeface="Arial"/>
              </a:defRPr>
            </a:lvl1pPr>
            <a:lvl2pPr marL="457200" indent="-234950" algn="l" rtl="0" eaLnBrk="1" fontAlgn="base" hangingPunct="1">
              <a:spcBef>
                <a:spcPct val="20000"/>
              </a:spcBef>
              <a:spcAft>
                <a:spcPct val="0"/>
              </a:spcAft>
              <a:buFont typeface="Lucida Grande" charset="0"/>
              <a:buChar char="&gt;"/>
              <a:defRPr sz="1600" kern="1200">
                <a:solidFill>
                  <a:srgbClr val="414343"/>
                </a:solidFill>
                <a:latin typeface="+mn-lt"/>
                <a:ea typeface="ＭＳ Ｐゴシック" charset="-128"/>
                <a:cs typeface="+mn-cs"/>
              </a:defRPr>
            </a:lvl2pPr>
            <a:lvl3pPr marL="679450" indent="-222250" algn="l" rtl="0" eaLnBrk="1" fontAlgn="base" hangingPunct="1">
              <a:spcBef>
                <a:spcPct val="20000"/>
              </a:spcBef>
              <a:spcAft>
                <a:spcPct val="0"/>
              </a:spcAft>
              <a:buFont typeface="Lucida Grande" charset="0"/>
              <a:buChar char="-"/>
              <a:defRPr sz="1600" kern="1200">
                <a:solidFill>
                  <a:srgbClr val="414343"/>
                </a:solidFill>
                <a:latin typeface="+mn-lt"/>
                <a:ea typeface="ＭＳ Ｐゴシック" charset="-128"/>
                <a:cs typeface="+mn-cs"/>
              </a:defRPr>
            </a:lvl3pPr>
            <a:lvl4pPr marL="914400" indent="-2349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4pPr>
            <a:lvl5pPr marL="1144588" indent="-2222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410291">
              <a:spcBef>
                <a:spcPts val="0"/>
              </a:spcBef>
              <a:spcAft>
                <a:spcPts val="0"/>
              </a:spcAft>
              <a:buClr>
                <a:schemeClr val="accent2"/>
              </a:buClr>
              <a:buSzPct val="100000"/>
            </a:pPr>
            <a:endParaRPr lang="en-US" b="1"/>
          </a:p>
        </p:txBody>
      </p:sp>
      <p:sp>
        <p:nvSpPr>
          <p:cNvPr id="5" name="Rectangle 4">
            <a:extLst>
              <a:ext uri="{FF2B5EF4-FFF2-40B4-BE49-F238E27FC236}">
                <a16:creationId xmlns:a16="http://schemas.microsoft.com/office/drawing/2014/main" id="{79126539-47B1-496F-935C-FA89A745C209}"/>
              </a:ext>
            </a:extLst>
          </p:cNvPr>
          <p:cNvSpPr/>
          <p:nvPr/>
        </p:nvSpPr>
        <p:spPr>
          <a:xfrm>
            <a:off x="5163127" y="2588873"/>
            <a:ext cx="1874982" cy="1411981"/>
          </a:xfrm>
          <a:prstGeom prst="rect">
            <a:avLst/>
          </a:prstGeom>
        </p:spPr>
        <p:txBody>
          <a:bodyPr wrap="square" anchor="ctr">
            <a:noAutofit/>
          </a:bodyPr>
          <a:lstStyle/>
          <a:p>
            <a:pPr algn="ctr" defTabSz="410291">
              <a:spcBef>
                <a:spcPts val="0"/>
              </a:spcBef>
              <a:spcAft>
                <a:spcPts val="0"/>
              </a:spcAft>
              <a:buClr>
                <a:schemeClr val="accent2"/>
              </a:buClr>
              <a:buSzPct val="100000"/>
            </a:pPr>
            <a:r>
              <a:rPr lang="en-IN" sz="2400" b="1">
                <a:solidFill>
                  <a:schemeClr val="bg1"/>
                </a:solidFill>
              </a:rPr>
              <a:t>P</a:t>
            </a:r>
            <a:r>
              <a:rPr lang="en-US" sz="2400" b="1">
                <a:solidFill>
                  <a:schemeClr val="bg1"/>
                </a:solidFill>
              </a:rPr>
              <a:t>aid Campaigns</a:t>
            </a:r>
          </a:p>
        </p:txBody>
      </p:sp>
      <p:sp>
        <p:nvSpPr>
          <p:cNvPr id="6" name="Rectangle 5">
            <a:extLst>
              <a:ext uri="{FF2B5EF4-FFF2-40B4-BE49-F238E27FC236}">
                <a16:creationId xmlns:a16="http://schemas.microsoft.com/office/drawing/2014/main" id="{70FBB4E4-EA44-44C7-BD2B-D4544C25E853}"/>
              </a:ext>
            </a:extLst>
          </p:cNvPr>
          <p:cNvSpPr/>
          <p:nvPr/>
        </p:nvSpPr>
        <p:spPr>
          <a:xfrm>
            <a:off x="523435" y="2587017"/>
            <a:ext cx="3502298" cy="653334"/>
          </a:xfrm>
          <a:prstGeom prst="rect">
            <a:avLst/>
          </a:prstGeom>
        </p:spPr>
        <p:txBody>
          <a:bodyPr wrap="square" anchor="b">
            <a:noAutofit/>
          </a:bodyPr>
          <a:lstStyle/>
          <a:p>
            <a:r>
              <a:rPr lang="en-US" sz="2000" b="1">
                <a:solidFill>
                  <a:schemeClr val="accent1"/>
                </a:solidFill>
              </a:rPr>
              <a:t>Marketers</a:t>
            </a:r>
            <a:endParaRPr lang="en-US" sz="2000">
              <a:solidFill>
                <a:schemeClr val="accent1"/>
              </a:solidFill>
            </a:endParaRPr>
          </a:p>
        </p:txBody>
      </p:sp>
      <p:sp>
        <p:nvSpPr>
          <p:cNvPr id="7" name="TextBox 6">
            <a:extLst>
              <a:ext uri="{FF2B5EF4-FFF2-40B4-BE49-F238E27FC236}">
                <a16:creationId xmlns:a16="http://schemas.microsoft.com/office/drawing/2014/main" id="{1B144D5B-064F-4B48-8272-4E41C6E6E4A6}"/>
              </a:ext>
            </a:extLst>
          </p:cNvPr>
          <p:cNvSpPr txBox="1"/>
          <p:nvPr/>
        </p:nvSpPr>
        <p:spPr>
          <a:xfrm>
            <a:off x="580067" y="3495928"/>
            <a:ext cx="3511642" cy="1901234"/>
          </a:xfrm>
          <a:prstGeom prst="rect">
            <a:avLst/>
          </a:prstGeom>
          <a:ln>
            <a:noFill/>
          </a:ln>
        </p:spPr>
        <p:txBody>
          <a:bodyPr vert="horz" wrap="square" lIns="0" tIns="0" rIns="0" bIns="0" numCol="1" rtlCol="0" anchor="t" anchorCtr="0" compatLnSpc="1">
            <a:prstTxWarp prst="textNoShape">
              <a:avLst/>
            </a:prstTxWarp>
            <a:noAutofit/>
          </a:bodyPr>
          <a:lstStyle/>
          <a:p>
            <a:pPr marL="182880" lvl="0" indent="-182880" fontAlgn="base">
              <a:spcAft>
                <a:spcPts val="600"/>
              </a:spcAft>
              <a:buFont typeface="Arial" panose="020B0604020202020204" pitchFamily="34" charset="0"/>
              <a:buChar char="•"/>
              <a:defRPr/>
            </a:pPr>
            <a:r>
              <a:rPr lang="en-IN" sz="1400">
                <a:latin typeface="Arial" panose="020B0604020202020204" pitchFamily="34" charset="0"/>
                <a:cs typeface="Arial" panose="020B0604020202020204" pitchFamily="34" charset="0"/>
              </a:rPr>
              <a:t>Define campaign budget and duration</a:t>
            </a:r>
            <a:endParaRPr lang="pt-BR" sz="1400">
              <a:latin typeface="Arial" panose="020B0604020202020204" pitchFamily="34" charset="0"/>
              <a:cs typeface="Arial" panose="020B0604020202020204" pitchFamily="34" charset="0"/>
            </a:endParaRPr>
          </a:p>
          <a:p>
            <a:pPr marL="182880" indent="-182880" fontAlgn="base">
              <a:spcAft>
                <a:spcPts val="600"/>
              </a:spcAft>
              <a:buFont typeface="Arial" panose="020B0604020202020204" pitchFamily="34" charset="0"/>
              <a:buChar char="•"/>
              <a:defRPr/>
            </a:pPr>
            <a:r>
              <a:rPr lang="en-IN" sz="1400">
                <a:latin typeface="Arial" panose="020B0604020202020204" pitchFamily="34" charset="0"/>
                <a:cs typeface="Arial" panose="020B0604020202020204" pitchFamily="34" charset="0"/>
              </a:rPr>
              <a:t>Provide ad copy and creatives</a:t>
            </a:r>
          </a:p>
          <a:p>
            <a:pPr marL="182880" indent="-182880" fontAlgn="base">
              <a:spcAft>
                <a:spcPts val="600"/>
              </a:spcAft>
              <a:buFont typeface="Arial" panose="020B0604020202020204" pitchFamily="34" charset="0"/>
              <a:buChar char="•"/>
              <a:defRPr/>
            </a:pPr>
            <a:r>
              <a:rPr lang="en-US" sz="1400"/>
              <a:t>Landing pages and downloadable assets</a:t>
            </a:r>
          </a:p>
          <a:p>
            <a:pPr fontAlgn="base">
              <a:spcAft>
                <a:spcPts val="600"/>
              </a:spcAft>
              <a:defRPr/>
            </a:pPr>
            <a:endParaRPr lang="en-US" sz="14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B6BFD3E-A8C7-4B4D-90E1-6BD0950C3009}"/>
              </a:ext>
            </a:extLst>
          </p:cNvPr>
          <p:cNvSpPr/>
          <p:nvPr/>
        </p:nvSpPr>
        <p:spPr>
          <a:xfrm>
            <a:off x="8045734" y="2587017"/>
            <a:ext cx="3502298" cy="653334"/>
          </a:xfrm>
          <a:prstGeom prst="rect">
            <a:avLst/>
          </a:prstGeom>
        </p:spPr>
        <p:txBody>
          <a:bodyPr wrap="square" anchor="b">
            <a:noAutofit/>
          </a:bodyPr>
          <a:lstStyle/>
          <a:p>
            <a:r>
              <a:rPr lang="en-US" sz="2000" b="1">
                <a:solidFill>
                  <a:schemeClr val="accent1"/>
                </a:solidFill>
              </a:rPr>
              <a:t>Marketing Ops Team</a:t>
            </a:r>
          </a:p>
        </p:txBody>
      </p:sp>
      <p:sp>
        <p:nvSpPr>
          <p:cNvPr id="9" name="TextBox 8">
            <a:extLst>
              <a:ext uri="{FF2B5EF4-FFF2-40B4-BE49-F238E27FC236}">
                <a16:creationId xmlns:a16="http://schemas.microsoft.com/office/drawing/2014/main" id="{F733352D-E2D5-43C8-A044-358B43A49AFF}"/>
              </a:ext>
            </a:extLst>
          </p:cNvPr>
          <p:cNvSpPr txBox="1"/>
          <p:nvPr/>
        </p:nvSpPr>
        <p:spPr>
          <a:xfrm>
            <a:off x="8102366" y="3495928"/>
            <a:ext cx="3511642" cy="1901234"/>
          </a:xfrm>
          <a:prstGeom prst="rect">
            <a:avLst/>
          </a:prstGeom>
          <a:ln>
            <a:noFill/>
          </a:ln>
        </p:spPr>
        <p:txBody>
          <a:bodyPr vert="horz" wrap="square" lIns="0" tIns="0" rIns="0" bIns="0" numCol="1" rtlCol="0" anchor="t" anchorCtr="0" compatLnSpc="1">
            <a:prstTxWarp prst="textNoShape">
              <a:avLst/>
            </a:prstTxWarp>
            <a:noAutofit/>
          </a:bodyPr>
          <a:lstStyle/>
          <a:p>
            <a:pPr marL="182880" lvl="0" indent="-182880" fontAlgn="base">
              <a:spcAft>
                <a:spcPts val="600"/>
              </a:spcAft>
              <a:buFont typeface="Arial" panose="020B0604020202020204" pitchFamily="34" charset="0"/>
              <a:buChar char="•"/>
              <a:defRPr/>
            </a:pPr>
            <a:r>
              <a:rPr lang="en-IN" sz="1400">
                <a:latin typeface="Arial" panose="020B0604020202020204" pitchFamily="34" charset="0"/>
                <a:cs typeface="Arial" panose="020B0604020202020204" pitchFamily="34" charset="0"/>
              </a:rPr>
              <a:t>Setup campaigns</a:t>
            </a:r>
          </a:p>
          <a:p>
            <a:pPr marL="182880" indent="-182880" fontAlgn="base">
              <a:spcAft>
                <a:spcPts val="600"/>
              </a:spcAft>
              <a:buFont typeface="Arial" panose="020B0604020202020204" pitchFamily="34" charset="0"/>
              <a:buChar char="•"/>
              <a:defRPr/>
            </a:pPr>
            <a:r>
              <a:rPr lang="en-US" sz="1400"/>
              <a:t>Build Campaign Audiences</a:t>
            </a:r>
          </a:p>
          <a:p>
            <a:pPr marL="182880" indent="-182880" fontAlgn="base">
              <a:spcAft>
                <a:spcPts val="600"/>
              </a:spcAft>
              <a:buFont typeface="Arial" panose="020B0604020202020204" pitchFamily="34" charset="0"/>
              <a:buChar char="•"/>
              <a:defRPr/>
            </a:pPr>
            <a:r>
              <a:rPr lang="en-US" sz="1400"/>
              <a:t>Setup bids and spend limits</a:t>
            </a:r>
          </a:p>
          <a:p>
            <a:pPr marL="182880" indent="-182880" fontAlgn="base">
              <a:spcAft>
                <a:spcPts val="600"/>
              </a:spcAft>
              <a:buFont typeface="Arial" panose="020B0604020202020204" pitchFamily="34" charset="0"/>
              <a:buChar char="•"/>
              <a:defRPr/>
            </a:pPr>
            <a:r>
              <a:rPr lang="en-US" sz="1400"/>
              <a:t>Conversion tracking and report setup</a:t>
            </a:r>
          </a:p>
          <a:p>
            <a:pPr marL="182880" indent="-182880" fontAlgn="base">
              <a:spcAft>
                <a:spcPts val="600"/>
              </a:spcAft>
              <a:buFont typeface="Arial" panose="020B0604020202020204" pitchFamily="34" charset="0"/>
              <a:buChar char="•"/>
              <a:defRPr/>
            </a:pPr>
            <a:r>
              <a:rPr lang="pt-BR" sz="1400">
                <a:latin typeface="Arial" panose="020B0604020202020204" pitchFamily="34" charset="0"/>
                <a:cs typeface="Arial" panose="020B0604020202020204" pitchFamily="34" charset="0"/>
              </a:rPr>
              <a:t>Ongoing </a:t>
            </a:r>
            <a:r>
              <a:rPr lang="en-US" sz="1400"/>
              <a:t>Campaign Optimization</a:t>
            </a:r>
          </a:p>
        </p:txBody>
      </p:sp>
      <p:grpSp>
        <p:nvGrpSpPr>
          <p:cNvPr id="10" name="Group 9">
            <a:extLst>
              <a:ext uri="{FF2B5EF4-FFF2-40B4-BE49-F238E27FC236}">
                <a16:creationId xmlns:a16="http://schemas.microsoft.com/office/drawing/2014/main" id="{47378B17-054C-4FC4-BF3F-8B9565B72823}"/>
              </a:ext>
            </a:extLst>
          </p:cNvPr>
          <p:cNvGrpSpPr/>
          <p:nvPr/>
        </p:nvGrpSpPr>
        <p:grpSpPr>
          <a:xfrm rot="10800000">
            <a:off x="4885471" y="3345095"/>
            <a:ext cx="6712675" cy="1244723"/>
            <a:chOff x="580067" y="2194520"/>
            <a:chExt cx="6712675" cy="1244723"/>
          </a:xfrm>
        </p:grpSpPr>
        <p:sp>
          <p:nvSpPr>
            <p:cNvPr id="11" name="Isosceles Triangle 10">
              <a:extLst>
                <a:ext uri="{FF2B5EF4-FFF2-40B4-BE49-F238E27FC236}">
                  <a16:creationId xmlns:a16="http://schemas.microsoft.com/office/drawing/2014/main" id="{BD1C1E2C-E5A1-4A6B-82ED-BFCC146DDBE7}"/>
                </a:ext>
              </a:extLst>
            </p:cNvPr>
            <p:cNvSpPr/>
            <p:nvPr/>
          </p:nvSpPr>
          <p:spPr>
            <a:xfrm rot="8509940">
              <a:off x="7086957" y="2898639"/>
              <a:ext cx="163009" cy="302585"/>
            </a:xfrm>
            <a:prstGeom prst="triangle">
              <a:avLst>
                <a:gd name="adj" fmla="val 245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grpSp>
          <p:nvGrpSpPr>
            <p:cNvPr id="12" name="Group 11">
              <a:extLst>
                <a:ext uri="{FF2B5EF4-FFF2-40B4-BE49-F238E27FC236}">
                  <a16:creationId xmlns:a16="http://schemas.microsoft.com/office/drawing/2014/main" id="{9DB20467-4364-4E82-B901-90823BB36020}"/>
                </a:ext>
              </a:extLst>
            </p:cNvPr>
            <p:cNvGrpSpPr/>
            <p:nvPr/>
          </p:nvGrpSpPr>
          <p:grpSpPr>
            <a:xfrm>
              <a:off x="580067" y="2194520"/>
              <a:ext cx="6712675" cy="1244723"/>
              <a:chOff x="580067" y="2194520"/>
              <a:chExt cx="6712675" cy="1244723"/>
            </a:xfrm>
          </p:grpSpPr>
          <p:cxnSp>
            <p:nvCxnSpPr>
              <p:cNvPr id="13" name="Straight Connector 12">
                <a:extLst>
                  <a:ext uri="{FF2B5EF4-FFF2-40B4-BE49-F238E27FC236}">
                    <a16:creationId xmlns:a16="http://schemas.microsoft.com/office/drawing/2014/main" id="{4C3DBA15-84D8-476A-A927-CB6516106A22}"/>
                  </a:ext>
                </a:extLst>
              </p:cNvPr>
              <p:cNvCxnSpPr>
                <a:cxnSpLocks/>
              </p:cNvCxnSpPr>
              <p:nvPr/>
            </p:nvCxnSpPr>
            <p:spPr>
              <a:xfrm>
                <a:off x="580067" y="3437740"/>
                <a:ext cx="4260102" cy="1503"/>
              </a:xfrm>
              <a:prstGeom prst="line">
                <a:avLst/>
              </a:prstGeom>
              <a:ln w="762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Arc 23">
                <a:extLst>
                  <a:ext uri="{FF2B5EF4-FFF2-40B4-BE49-F238E27FC236}">
                    <a16:creationId xmlns:a16="http://schemas.microsoft.com/office/drawing/2014/main" id="{C6AE41BB-0612-4DDC-8A40-502E36EE6B5D}"/>
                  </a:ext>
                </a:extLst>
              </p:cNvPr>
              <p:cNvSpPr/>
              <p:nvPr/>
            </p:nvSpPr>
            <p:spPr>
              <a:xfrm rot="5400000">
                <a:off x="5447970" y="1590785"/>
                <a:ext cx="1241038" cy="2448507"/>
              </a:xfrm>
              <a:custGeom>
                <a:avLst/>
                <a:gdLst>
                  <a:gd name="connsiteX0" fmla="*/ 1240956 w 2699267"/>
                  <a:gd name="connsiteY0" fmla="*/ 2500272 h 2504338"/>
                  <a:gd name="connsiteX1" fmla="*/ 9702 w 2699267"/>
                  <a:gd name="connsiteY1" fmla="*/ 1402047 h 2504338"/>
                  <a:gd name="connsiteX2" fmla="*/ 965588 w 2699267"/>
                  <a:gd name="connsiteY2" fmla="*/ 51765 h 2504338"/>
                  <a:gd name="connsiteX3" fmla="*/ 1349634 w 2699267"/>
                  <a:gd name="connsiteY3" fmla="*/ 1252169 h 2504338"/>
                  <a:gd name="connsiteX4" fmla="*/ 1240956 w 2699267"/>
                  <a:gd name="connsiteY4" fmla="*/ 2500272 h 2504338"/>
                  <a:gd name="connsiteX0" fmla="*/ 1240956 w 2699267"/>
                  <a:gd name="connsiteY0" fmla="*/ 2500272 h 2504338"/>
                  <a:gd name="connsiteX1" fmla="*/ 9702 w 2699267"/>
                  <a:gd name="connsiteY1" fmla="*/ 1402047 h 2504338"/>
                  <a:gd name="connsiteX2" fmla="*/ 965588 w 2699267"/>
                  <a:gd name="connsiteY2" fmla="*/ 51765 h 2504338"/>
                  <a:gd name="connsiteX0" fmla="*/ 1349716 w 1441156"/>
                  <a:gd name="connsiteY0" fmla="*/ 1200404 h 2448507"/>
                  <a:gd name="connsiteX1" fmla="*/ 1241038 w 1441156"/>
                  <a:gd name="connsiteY1" fmla="*/ 2448507 h 2448507"/>
                  <a:gd name="connsiteX2" fmla="*/ 9784 w 1441156"/>
                  <a:gd name="connsiteY2" fmla="*/ 1350282 h 2448507"/>
                  <a:gd name="connsiteX3" fmla="*/ 965670 w 1441156"/>
                  <a:gd name="connsiteY3" fmla="*/ 0 h 2448507"/>
                  <a:gd name="connsiteX4" fmla="*/ 1441156 w 1441156"/>
                  <a:gd name="connsiteY4" fmla="*/ 1291844 h 2448507"/>
                  <a:gd name="connsiteX0" fmla="*/ 1241038 w 1441156"/>
                  <a:gd name="connsiteY0" fmla="*/ 2448507 h 2448507"/>
                  <a:gd name="connsiteX1" fmla="*/ 9784 w 1441156"/>
                  <a:gd name="connsiteY1" fmla="*/ 1350282 h 2448507"/>
                  <a:gd name="connsiteX2" fmla="*/ 965670 w 1441156"/>
                  <a:gd name="connsiteY2" fmla="*/ 0 h 2448507"/>
                  <a:gd name="connsiteX0" fmla="*/ 1349716 w 1349716"/>
                  <a:gd name="connsiteY0" fmla="*/ 1200404 h 2448507"/>
                  <a:gd name="connsiteX1" fmla="*/ 1241038 w 1349716"/>
                  <a:gd name="connsiteY1" fmla="*/ 2448507 h 2448507"/>
                  <a:gd name="connsiteX2" fmla="*/ 9784 w 1349716"/>
                  <a:gd name="connsiteY2" fmla="*/ 1350282 h 2448507"/>
                  <a:gd name="connsiteX3" fmla="*/ 965670 w 1349716"/>
                  <a:gd name="connsiteY3" fmla="*/ 0 h 2448507"/>
                  <a:gd name="connsiteX0" fmla="*/ 1241038 w 1349716"/>
                  <a:gd name="connsiteY0" fmla="*/ 2448507 h 2448507"/>
                  <a:gd name="connsiteX1" fmla="*/ 9784 w 1349716"/>
                  <a:gd name="connsiteY1" fmla="*/ 1350282 h 2448507"/>
                  <a:gd name="connsiteX2" fmla="*/ 965670 w 1349716"/>
                  <a:gd name="connsiteY2" fmla="*/ 0 h 2448507"/>
                  <a:gd name="connsiteX0" fmla="*/ 1241038 w 1241038"/>
                  <a:gd name="connsiteY0" fmla="*/ 2448507 h 2448507"/>
                  <a:gd name="connsiteX1" fmla="*/ 9784 w 1241038"/>
                  <a:gd name="connsiteY1" fmla="*/ 1350282 h 2448507"/>
                  <a:gd name="connsiteX2" fmla="*/ 965670 w 1241038"/>
                  <a:gd name="connsiteY2" fmla="*/ 0 h 2448507"/>
                  <a:gd name="connsiteX0" fmla="*/ 1241038 w 1241038"/>
                  <a:gd name="connsiteY0" fmla="*/ 2448507 h 2448507"/>
                  <a:gd name="connsiteX1" fmla="*/ 9784 w 1241038"/>
                  <a:gd name="connsiteY1" fmla="*/ 1350282 h 2448507"/>
                  <a:gd name="connsiteX2" fmla="*/ 965670 w 1241038"/>
                  <a:gd name="connsiteY2" fmla="*/ 0 h 2448507"/>
                </a:gdLst>
                <a:ahLst/>
                <a:cxnLst>
                  <a:cxn ang="0">
                    <a:pos x="connsiteX0" y="connsiteY0"/>
                  </a:cxn>
                  <a:cxn ang="0">
                    <a:pos x="connsiteX1" y="connsiteY1"/>
                  </a:cxn>
                  <a:cxn ang="0">
                    <a:pos x="connsiteX2" y="connsiteY2"/>
                  </a:cxn>
                </a:cxnLst>
                <a:rect l="l" t="t" r="r" b="b"/>
                <a:pathLst>
                  <a:path w="1241038" h="2448507" stroke="0" extrusionOk="0">
                    <a:moveTo>
                      <a:pt x="1241038" y="2448507"/>
                    </a:moveTo>
                    <a:cubicBezTo>
                      <a:pt x="601399" y="2400565"/>
                      <a:pt x="86595" y="1941382"/>
                      <a:pt x="9784" y="1350282"/>
                    </a:cubicBezTo>
                    <a:cubicBezTo>
                      <a:pt x="-68977" y="744176"/>
                      <a:pt x="334859" y="173719"/>
                      <a:pt x="965670" y="0"/>
                    </a:cubicBezTo>
                  </a:path>
                  <a:path w="1241038" h="2448507" fill="none">
                    <a:moveTo>
                      <a:pt x="1241038" y="2448507"/>
                    </a:moveTo>
                    <a:cubicBezTo>
                      <a:pt x="601399" y="2400565"/>
                      <a:pt x="86595" y="1941382"/>
                      <a:pt x="9784" y="1350282"/>
                    </a:cubicBezTo>
                    <a:cubicBezTo>
                      <a:pt x="-68977" y="744176"/>
                      <a:pt x="334859" y="173719"/>
                      <a:pt x="965670" y="0"/>
                    </a:cubicBezTo>
                  </a:path>
                </a:pathLst>
              </a:custGeom>
              <a:noFill/>
              <a:ln w="76200" cap="rnd">
                <a:solidFill>
                  <a:schemeClr val="accent1"/>
                </a:solidFill>
                <a:roun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cxnSp>
            <p:nvCxnSpPr>
              <p:cNvPr id="15" name="Straight Connector 14">
                <a:extLst>
                  <a:ext uri="{FF2B5EF4-FFF2-40B4-BE49-F238E27FC236}">
                    <a16:creationId xmlns:a16="http://schemas.microsoft.com/office/drawing/2014/main" id="{73FFC41E-4513-4670-BE71-43ADF5BCAF09}"/>
                  </a:ext>
                </a:extLst>
              </p:cNvPr>
              <p:cNvCxnSpPr>
                <a:cxnSpLocks/>
                <a:endCxn id="11" idx="4"/>
              </p:cNvCxnSpPr>
              <p:nvPr/>
            </p:nvCxnSpPr>
            <p:spPr>
              <a:xfrm flipH="1" flipV="1">
                <a:off x="7010889" y="2981351"/>
                <a:ext cx="279828" cy="185888"/>
              </a:xfrm>
              <a:prstGeom prst="line">
                <a:avLst/>
              </a:prstGeom>
              <a:noFill/>
              <a:ln w="76200" cap="rnd">
                <a:solidFill>
                  <a:schemeClr val="accent1"/>
                </a:solidFill>
                <a:roun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A8B390B5-5E35-492D-94EA-8676E95251C5}"/>
                  </a:ext>
                </a:extLst>
              </p:cNvPr>
              <p:cNvCxnSpPr>
                <a:cxnSpLocks/>
                <a:endCxn id="11" idx="4"/>
              </p:cNvCxnSpPr>
              <p:nvPr/>
            </p:nvCxnSpPr>
            <p:spPr>
              <a:xfrm flipH="1">
                <a:off x="7010889" y="2879550"/>
                <a:ext cx="142378" cy="101801"/>
              </a:xfrm>
              <a:prstGeom prst="line">
                <a:avLst/>
              </a:prstGeom>
              <a:noFill/>
              <a:ln w="76200" cap="rnd">
                <a:solidFill>
                  <a:schemeClr val="accent1"/>
                </a:solidFill>
                <a:round/>
                <a:tailEnd type="none" w="med" len="med"/>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7" name="Group 16">
            <a:extLst>
              <a:ext uri="{FF2B5EF4-FFF2-40B4-BE49-F238E27FC236}">
                <a16:creationId xmlns:a16="http://schemas.microsoft.com/office/drawing/2014/main" id="{80770783-C16F-4850-B0ED-047CE0E65778}"/>
              </a:ext>
            </a:extLst>
          </p:cNvPr>
          <p:cNvGrpSpPr/>
          <p:nvPr/>
        </p:nvGrpSpPr>
        <p:grpSpPr>
          <a:xfrm>
            <a:off x="575382" y="2060052"/>
            <a:ext cx="6712675" cy="1244723"/>
            <a:chOff x="580067" y="2194520"/>
            <a:chExt cx="6712675" cy="1244723"/>
          </a:xfrm>
        </p:grpSpPr>
        <p:sp>
          <p:nvSpPr>
            <p:cNvPr id="18" name="Isosceles Triangle 17">
              <a:extLst>
                <a:ext uri="{FF2B5EF4-FFF2-40B4-BE49-F238E27FC236}">
                  <a16:creationId xmlns:a16="http://schemas.microsoft.com/office/drawing/2014/main" id="{5B18617B-A533-4C08-88F1-D47E8F376400}"/>
                </a:ext>
              </a:extLst>
            </p:cNvPr>
            <p:cNvSpPr/>
            <p:nvPr/>
          </p:nvSpPr>
          <p:spPr>
            <a:xfrm rot="8509940">
              <a:off x="7086957" y="2898639"/>
              <a:ext cx="163009" cy="302585"/>
            </a:xfrm>
            <a:prstGeom prst="triangle">
              <a:avLst>
                <a:gd name="adj" fmla="val 245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grpSp>
          <p:nvGrpSpPr>
            <p:cNvPr id="19" name="Group 18">
              <a:extLst>
                <a:ext uri="{FF2B5EF4-FFF2-40B4-BE49-F238E27FC236}">
                  <a16:creationId xmlns:a16="http://schemas.microsoft.com/office/drawing/2014/main" id="{A25017A3-83FC-4177-B51F-B8FDC60668F2}"/>
                </a:ext>
              </a:extLst>
            </p:cNvPr>
            <p:cNvGrpSpPr/>
            <p:nvPr/>
          </p:nvGrpSpPr>
          <p:grpSpPr>
            <a:xfrm>
              <a:off x="580067" y="2194520"/>
              <a:ext cx="6712675" cy="1244723"/>
              <a:chOff x="580067" y="2194520"/>
              <a:chExt cx="6712675" cy="1244723"/>
            </a:xfrm>
          </p:grpSpPr>
          <p:cxnSp>
            <p:nvCxnSpPr>
              <p:cNvPr id="20" name="Straight Connector 19">
                <a:extLst>
                  <a:ext uri="{FF2B5EF4-FFF2-40B4-BE49-F238E27FC236}">
                    <a16:creationId xmlns:a16="http://schemas.microsoft.com/office/drawing/2014/main" id="{E4269361-F5F6-42E9-B8F9-A2692DF7A848}"/>
                  </a:ext>
                </a:extLst>
              </p:cNvPr>
              <p:cNvCxnSpPr>
                <a:cxnSpLocks/>
              </p:cNvCxnSpPr>
              <p:nvPr/>
            </p:nvCxnSpPr>
            <p:spPr>
              <a:xfrm>
                <a:off x="580067" y="3437740"/>
                <a:ext cx="4260102" cy="1503"/>
              </a:xfrm>
              <a:prstGeom prst="line">
                <a:avLst/>
              </a:prstGeom>
              <a:ln w="762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1" name="Arc 23">
                <a:extLst>
                  <a:ext uri="{FF2B5EF4-FFF2-40B4-BE49-F238E27FC236}">
                    <a16:creationId xmlns:a16="http://schemas.microsoft.com/office/drawing/2014/main" id="{06B43335-D26B-4AFC-9D78-3C23D32D4F3D}"/>
                  </a:ext>
                </a:extLst>
              </p:cNvPr>
              <p:cNvSpPr/>
              <p:nvPr/>
            </p:nvSpPr>
            <p:spPr>
              <a:xfrm rot="5400000">
                <a:off x="5447970" y="1590785"/>
                <a:ext cx="1241038" cy="2448507"/>
              </a:xfrm>
              <a:custGeom>
                <a:avLst/>
                <a:gdLst>
                  <a:gd name="connsiteX0" fmla="*/ 1240956 w 2699267"/>
                  <a:gd name="connsiteY0" fmla="*/ 2500272 h 2504338"/>
                  <a:gd name="connsiteX1" fmla="*/ 9702 w 2699267"/>
                  <a:gd name="connsiteY1" fmla="*/ 1402047 h 2504338"/>
                  <a:gd name="connsiteX2" fmla="*/ 965588 w 2699267"/>
                  <a:gd name="connsiteY2" fmla="*/ 51765 h 2504338"/>
                  <a:gd name="connsiteX3" fmla="*/ 1349634 w 2699267"/>
                  <a:gd name="connsiteY3" fmla="*/ 1252169 h 2504338"/>
                  <a:gd name="connsiteX4" fmla="*/ 1240956 w 2699267"/>
                  <a:gd name="connsiteY4" fmla="*/ 2500272 h 2504338"/>
                  <a:gd name="connsiteX0" fmla="*/ 1240956 w 2699267"/>
                  <a:gd name="connsiteY0" fmla="*/ 2500272 h 2504338"/>
                  <a:gd name="connsiteX1" fmla="*/ 9702 w 2699267"/>
                  <a:gd name="connsiteY1" fmla="*/ 1402047 h 2504338"/>
                  <a:gd name="connsiteX2" fmla="*/ 965588 w 2699267"/>
                  <a:gd name="connsiteY2" fmla="*/ 51765 h 2504338"/>
                  <a:gd name="connsiteX0" fmla="*/ 1349716 w 1441156"/>
                  <a:gd name="connsiteY0" fmla="*/ 1200404 h 2448507"/>
                  <a:gd name="connsiteX1" fmla="*/ 1241038 w 1441156"/>
                  <a:gd name="connsiteY1" fmla="*/ 2448507 h 2448507"/>
                  <a:gd name="connsiteX2" fmla="*/ 9784 w 1441156"/>
                  <a:gd name="connsiteY2" fmla="*/ 1350282 h 2448507"/>
                  <a:gd name="connsiteX3" fmla="*/ 965670 w 1441156"/>
                  <a:gd name="connsiteY3" fmla="*/ 0 h 2448507"/>
                  <a:gd name="connsiteX4" fmla="*/ 1441156 w 1441156"/>
                  <a:gd name="connsiteY4" fmla="*/ 1291844 h 2448507"/>
                  <a:gd name="connsiteX0" fmla="*/ 1241038 w 1441156"/>
                  <a:gd name="connsiteY0" fmla="*/ 2448507 h 2448507"/>
                  <a:gd name="connsiteX1" fmla="*/ 9784 w 1441156"/>
                  <a:gd name="connsiteY1" fmla="*/ 1350282 h 2448507"/>
                  <a:gd name="connsiteX2" fmla="*/ 965670 w 1441156"/>
                  <a:gd name="connsiteY2" fmla="*/ 0 h 2448507"/>
                  <a:gd name="connsiteX0" fmla="*/ 1349716 w 1349716"/>
                  <a:gd name="connsiteY0" fmla="*/ 1200404 h 2448507"/>
                  <a:gd name="connsiteX1" fmla="*/ 1241038 w 1349716"/>
                  <a:gd name="connsiteY1" fmla="*/ 2448507 h 2448507"/>
                  <a:gd name="connsiteX2" fmla="*/ 9784 w 1349716"/>
                  <a:gd name="connsiteY2" fmla="*/ 1350282 h 2448507"/>
                  <a:gd name="connsiteX3" fmla="*/ 965670 w 1349716"/>
                  <a:gd name="connsiteY3" fmla="*/ 0 h 2448507"/>
                  <a:gd name="connsiteX0" fmla="*/ 1241038 w 1349716"/>
                  <a:gd name="connsiteY0" fmla="*/ 2448507 h 2448507"/>
                  <a:gd name="connsiteX1" fmla="*/ 9784 w 1349716"/>
                  <a:gd name="connsiteY1" fmla="*/ 1350282 h 2448507"/>
                  <a:gd name="connsiteX2" fmla="*/ 965670 w 1349716"/>
                  <a:gd name="connsiteY2" fmla="*/ 0 h 2448507"/>
                  <a:gd name="connsiteX0" fmla="*/ 1241038 w 1241038"/>
                  <a:gd name="connsiteY0" fmla="*/ 2448507 h 2448507"/>
                  <a:gd name="connsiteX1" fmla="*/ 9784 w 1241038"/>
                  <a:gd name="connsiteY1" fmla="*/ 1350282 h 2448507"/>
                  <a:gd name="connsiteX2" fmla="*/ 965670 w 1241038"/>
                  <a:gd name="connsiteY2" fmla="*/ 0 h 2448507"/>
                  <a:gd name="connsiteX0" fmla="*/ 1241038 w 1241038"/>
                  <a:gd name="connsiteY0" fmla="*/ 2448507 h 2448507"/>
                  <a:gd name="connsiteX1" fmla="*/ 9784 w 1241038"/>
                  <a:gd name="connsiteY1" fmla="*/ 1350282 h 2448507"/>
                  <a:gd name="connsiteX2" fmla="*/ 965670 w 1241038"/>
                  <a:gd name="connsiteY2" fmla="*/ 0 h 2448507"/>
                </a:gdLst>
                <a:ahLst/>
                <a:cxnLst>
                  <a:cxn ang="0">
                    <a:pos x="connsiteX0" y="connsiteY0"/>
                  </a:cxn>
                  <a:cxn ang="0">
                    <a:pos x="connsiteX1" y="connsiteY1"/>
                  </a:cxn>
                  <a:cxn ang="0">
                    <a:pos x="connsiteX2" y="connsiteY2"/>
                  </a:cxn>
                </a:cxnLst>
                <a:rect l="l" t="t" r="r" b="b"/>
                <a:pathLst>
                  <a:path w="1241038" h="2448507" stroke="0" extrusionOk="0">
                    <a:moveTo>
                      <a:pt x="1241038" y="2448507"/>
                    </a:moveTo>
                    <a:cubicBezTo>
                      <a:pt x="601399" y="2400565"/>
                      <a:pt x="86595" y="1941382"/>
                      <a:pt x="9784" y="1350282"/>
                    </a:cubicBezTo>
                    <a:cubicBezTo>
                      <a:pt x="-68977" y="744176"/>
                      <a:pt x="334859" y="173719"/>
                      <a:pt x="965670" y="0"/>
                    </a:cubicBezTo>
                  </a:path>
                  <a:path w="1241038" h="2448507" fill="none">
                    <a:moveTo>
                      <a:pt x="1241038" y="2448507"/>
                    </a:moveTo>
                    <a:cubicBezTo>
                      <a:pt x="601399" y="2400565"/>
                      <a:pt x="86595" y="1941382"/>
                      <a:pt x="9784" y="1350282"/>
                    </a:cubicBezTo>
                    <a:cubicBezTo>
                      <a:pt x="-68977" y="744176"/>
                      <a:pt x="334859" y="173719"/>
                      <a:pt x="965670" y="0"/>
                    </a:cubicBezTo>
                  </a:path>
                </a:pathLst>
              </a:custGeom>
              <a:noFill/>
              <a:ln w="76200" cap="rnd">
                <a:solidFill>
                  <a:schemeClr val="accent1"/>
                </a:solidFill>
                <a:roun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cxnSp>
            <p:nvCxnSpPr>
              <p:cNvPr id="22" name="Straight Connector 21">
                <a:extLst>
                  <a:ext uri="{FF2B5EF4-FFF2-40B4-BE49-F238E27FC236}">
                    <a16:creationId xmlns:a16="http://schemas.microsoft.com/office/drawing/2014/main" id="{61319966-B3DB-4D95-8CD4-96EE2EC18505}"/>
                  </a:ext>
                </a:extLst>
              </p:cNvPr>
              <p:cNvCxnSpPr>
                <a:cxnSpLocks/>
                <a:endCxn id="18" idx="4"/>
              </p:cNvCxnSpPr>
              <p:nvPr/>
            </p:nvCxnSpPr>
            <p:spPr>
              <a:xfrm flipH="1" flipV="1">
                <a:off x="7010889" y="2981351"/>
                <a:ext cx="279828" cy="185888"/>
              </a:xfrm>
              <a:prstGeom prst="line">
                <a:avLst/>
              </a:prstGeom>
              <a:noFill/>
              <a:ln w="76200" cap="rnd">
                <a:solidFill>
                  <a:schemeClr val="accent1"/>
                </a:solidFill>
                <a:roun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A1D2C51C-D526-46CF-89B9-B3497DC24E15}"/>
                  </a:ext>
                </a:extLst>
              </p:cNvPr>
              <p:cNvCxnSpPr>
                <a:cxnSpLocks/>
                <a:endCxn id="18" idx="4"/>
              </p:cNvCxnSpPr>
              <p:nvPr/>
            </p:nvCxnSpPr>
            <p:spPr>
              <a:xfrm flipH="1">
                <a:off x="7010889" y="2879550"/>
                <a:ext cx="142378" cy="101801"/>
              </a:xfrm>
              <a:prstGeom prst="line">
                <a:avLst/>
              </a:prstGeom>
              <a:noFill/>
              <a:ln w="76200" cap="rnd">
                <a:solidFill>
                  <a:schemeClr val="accent1"/>
                </a:solidFill>
                <a:round/>
                <a:tailEnd type="none" w="med" len="med"/>
              </a:ln>
            </p:spPr>
            <p:style>
              <a:lnRef idx="2">
                <a:schemeClr val="accent1">
                  <a:shade val="50000"/>
                </a:schemeClr>
              </a:lnRef>
              <a:fillRef idx="1">
                <a:schemeClr val="accent1"/>
              </a:fillRef>
              <a:effectRef idx="0">
                <a:schemeClr val="accent1"/>
              </a:effectRef>
              <a:fontRef idx="minor">
                <a:schemeClr val="lt1"/>
              </a:fontRef>
            </p:style>
          </p:cxnSp>
        </p:grpSp>
      </p:grpSp>
    </p:spTree>
    <p:extLst>
      <p:ext uri="{BB962C8B-B14F-4D97-AF65-F5344CB8AC3E}">
        <p14:creationId xmlns:p14="http://schemas.microsoft.com/office/powerpoint/2010/main" val="3605390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91BE-6ECB-2F97-07FB-F7B17055E26E}"/>
              </a:ext>
            </a:extLst>
          </p:cNvPr>
          <p:cNvSpPr>
            <a:spLocks noGrp="1"/>
          </p:cNvSpPr>
          <p:nvPr>
            <p:ph type="title"/>
          </p:nvPr>
        </p:nvSpPr>
        <p:spPr/>
        <p:txBody>
          <a:bodyPr/>
          <a:lstStyle/>
          <a:p>
            <a:r>
              <a:rPr lang="en-US"/>
              <a:t>LinkedIn Targeting Options and Best Practices</a:t>
            </a:r>
          </a:p>
        </p:txBody>
      </p:sp>
    </p:spTree>
    <p:extLst>
      <p:ext uri="{BB962C8B-B14F-4D97-AF65-F5344CB8AC3E}">
        <p14:creationId xmlns:p14="http://schemas.microsoft.com/office/powerpoint/2010/main" val="3272939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_V3.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2" id="{2BF2B394-C116-4FD8-8097-904CF1E1A1C7}" vid="{299C8D79-C303-473B-A0C5-5D8409A37A8A}"/>
    </a:ext>
  </a:extLst>
</a:theme>
</file>

<file path=ppt/theme/theme2.xml><?xml version="1.0" encoding="utf-8"?>
<a:theme xmlns:a="http://schemas.openxmlformats.org/drawingml/2006/main" name="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IQVIA 2024</Template>
  <TotalTime>5</TotalTime>
  <Words>1244</Words>
  <Application>Microsoft Office PowerPoint</Application>
  <PresentationFormat>Widescreen</PresentationFormat>
  <Paragraphs>212</Paragraphs>
  <Slides>15</Slides>
  <Notes>6</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7" baseType="lpstr">
      <vt:lpstr>Arial</vt:lpstr>
      <vt:lpstr>Arial Narrow</vt:lpstr>
      <vt:lpstr>Georgia</vt:lpstr>
      <vt:lpstr>Google Sans</vt:lpstr>
      <vt:lpstr>Noto Sans Symbols</vt:lpstr>
      <vt:lpstr>System Font Regular</vt:lpstr>
      <vt:lpstr>unify sans bold</vt:lpstr>
      <vt:lpstr>unify sans regular</vt:lpstr>
      <vt:lpstr>Wingdings</vt:lpstr>
      <vt:lpstr>IQVIA_V3.0.0</vt:lpstr>
      <vt:lpstr>IQVIA_V2.1.0</vt:lpstr>
      <vt:lpstr>think-cell Slide</vt:lpstr>
      <vt:lpstr>Marketing Operations</vt:lpstr>
      <vt:lpstr>Agenda</vt:lpstr>
      <vt:lpstr>Marketing Operations Open Office Hours </vt:lpstr>
      <vt:lpstr>What is paid media? </vt:lpstr>
      <vt:lpstr>It’s just one element in the marketing flywheel </vt:lpstr>
      <vt:lpstr>Planning for Paid Campaign Activity</vt:lpstr>
      <vt:lpstr>High level steps for new campaign setup</vt:lpstr>
      <vt:lpstr>Key Tasks and Responsibilities</vt:lpstr>
      <vt:lpstr>LinkedIn Targeting Options and Best Practices</vt:lpstr>
      <vt:lpstr>Audience targeting: LinkedIn</vt:lpstr>
      <vt:lpstr>Learnings / Best Practice for Paid LinkedIn campaigns</vt:lpstr>
      <vt:lpstr>Google Ads Targeting Options and Best Practices</vt:lpstr>
      <vt:lpstr>PowerPoint Presentation</vt:lpstr>
      <vt:lpstr>Learnings / Best Practice for Paid Search campaigns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Operations</dc:title>
  <dc:creator>Cuff, Phil</dc:creator>
  <cp:lastModifiedBy>Cuff, Phil</cp:lastModifiedBy>
  <cp:revision>2</cp:revision>
  <cp:lastPrinted>2019-08-20T20:33:24Z</cp:lastPrinted>
  <dcterms:created xsi:type="dcterms:W3CDTF">2024-07-03T15:56:03Z</dcterms:created>
  <dcterms:modified xsi:type="dcterms:W3CDTF">2024-07-03T16:01:12Z</dcterms:modified>
</cp:coreProperties>
</file>